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9" r:id="rId2"/>
    <p:sldId id="305" r:id="rId3"/>
    <p:sldId id="310" r:id="rId4"/>
    <p:sldId id="283" r:id="rId5"/>
    <p:sldId id="303" r:id="rId6"/>
    <p:sldId id="304" r:id="rId7"/>
    <p:sldId id="309" r:id="rId8"/>
    <p:sldId id="301" r:id="rId9"/>
    <p:sldId id="299" r:id="rId10"/>
    <p:sldId id="306" r:id="rId11"/>
    <p:sldId id="307" r:id="rId12"/>
    <p:sldId id="308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vid Palcic" initials="D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E4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66" autoAdjust="0"/>
  </p:normalViewPr>
  <p:slideViewPr>
    <p:cSldViewPr>
      <p:cViewPr varScale="1">
        <p:scale>
          <a:sx n="121" d="100"/>
          <a:sy n="121" d="100"/>
        </p:scale>
        <p:origin x="108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2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83B2E-3BFD-4FB0-973B-8A99B49CCA8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92CC1-360D-438B-AAF6-9D1306F85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91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mtClean="0"/>
              <a:t>Villas, appartments, residence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26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84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41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70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76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6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46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95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63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44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05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2CC1-360D-438B-AAF6-9D1306F85C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0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0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9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7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8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6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9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2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4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accent1">
                <a:lumMod val="5000"/>
                <a:lumOff val="95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8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DDB1-C528-4622-ABDF-25B6C0D7FD6A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1A18C-9C02-4E11-9AB2-3C5334D4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0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0100" y="4893766"/>
            <a:ext cx="5668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400" dirty="0" smtClean="0"/>
              <a:t>HIQ </a:t>
            </a:r>
            <a:r>
              <a:rPr lang="sl-SI" sz="4400" dirty="0" err="1" smtClean="0"/>
              <a:t>Native</a:t>
            </a:r>
            <a:r>
              <a:rPr lang="sl-SI" sz="4400" dirty="0" smtClean="0"/>
              <a:t> Smart </a:t>
            </a:r>
            <a:r>
              <a:rPr lang="sl-SI" sz="4400" dirty="0" smtClean="0"/>
              <a:t>Home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706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 bwMode="auto">
          <a:xfrm>
            <a:off x="5591944" y="1988840"/>
            <a:ext cx="1224136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design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67608" y="1988840"/>
            <a:ext cx="295232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Decide devices and functions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2567608" y="1484784"/>
            <a:ext cx="4248472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Old way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055440" y="1988840"/>
            <a:ext cx="144016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Start from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55440" y="2492896"/>
            <a:ext cx="144016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Design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055440" y="2996952"/>
            <a:ext cx="144016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Basic wiring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055440" y="3501008"/>
            <a:ext cx="1440160" cy="9361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Test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055440" y="4509120"/>
            <a:ext cx="144016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Smart functions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055440" y="5013176"/>
            <a:ext cx="144016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Smartphone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055440" y="5517232"/>
            <a:ext cx="144016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Cloud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567608" y="2492896"/>
            <a:ext cx="295232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All details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567608" y="2996952"/>
            <a:ext cx="295232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Hard-wire in field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2567608" y="3501008"/>
            <a:ext cx="295232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Electrician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567608" y="4005064"/>
            <a:ext cx="295232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Rewire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567608" y="4509120"/>
            <a:ext cx="295232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2567608" y="5013176"/>
            <a:ext cx="295232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567608" y="5517232"/>
            <a:ext cx="295232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591944" y="2492896"/>
            <a:ext cx="1224136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design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591944" y="2996952"/>
            <a:ext cx="1224136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design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591944" y="3501008"/>
            <a:ext cx="1224136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construction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591944" y="4005064"/>
            <a:ext cx="1224136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construction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591944" y="4509120"/>
            <a:ext cx="1224136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construction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591944" y="5013176"/>
            <a:ext cx="1224136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construction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591944" y="5517232"/>
            <a:ext cx="1224136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construction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88088" y="1484784"/>
            <a:ext cx="4248472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HIQ way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888088" y="1988840"/>
            <a:ext cx="295232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Decide devices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9912424" y="1988840"/>
            <a:ext cx="1224136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design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88088" y="2492896"/>
            <a:ext cx="295232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I/O‘s</a:t>
            </a:r>
            <a:r>
              <a:rPr lang="sl-SI" sz="1400" dirty="0" smtClean="0"/>
              <a:t> - </a:t>
            </a:r>
            <a:r>
              <a:rPr lang="sl-SI" sz="1400" dirty="0" err="1" smtClean="0"/>
              <a:t>Modules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9912424" y="2492896"/>
            <a:ext cx="1224136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design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88088" y="2996952"/>
            <a:ext cx="295232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Hard wire I/O‘s to distribution board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9912424" y="2996952"/>
            <a:ext cx="1224136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construction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888088" y="3501008"/>
            <a:ext cx="295232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Electrician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9912424" y="3501008"/>
            <a:ext cx="1224136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any time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88088" y="4005064"/>
            <a:ext cx="295232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Change parameters if any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6888088" y="4509120"/>
            <a:ext cx="295232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Add </a:t>
            </a:r>
            <a:r>
              <a:rPr lang="sl-SI" sz="1400" dirty="0" smtClean="0"/>
              <a:t>Home </a:t>
            </a:r>
            <a:r>
              <a:rPr lang="sl-SI" sz="1400" dirty="0" err="1" smtClean="0"/>
              <a:t>Controller</a:t>
            </a:r>
            <a:r>
              <a:rPr lang="sl-SI" sz="1400" dirty="0" smtClean="0"/>
              <a:t> </a:t>
            </a:r>
            <a:r>
              <a:rPr lang="en-US" sz="1400" dirty="0" smtClean="0"/>
              <a:t>and configure</a:t>
            </a:r>
            <a:endParaRPr lang="en-US" sz="14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6888088" y="5013176"/>
            <a:ext cx="295232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Configure</a:t>
            </a:r>
            <a:endParaRPr lang="en-US" sz="14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6888088" y="5517232"/>
            <a:ext cx="295232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/>
              <a:t>Internet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9912424" y="4005064"/>
            <a:ext cx="1224136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any time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9912424" y="4509120"/>
            <a:ext cx="1224136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any time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9912424" y="5013176"/>
            <a:ext cx="1224136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any time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9912424" y="5517232"/>
            <a:ext cx="1224136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any time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0" y="423366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spc="-52" dirty="0" smtClean="0">
                <a:solidFill>
                  <a:schemeClr val="tx2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Old way - HIQ  way</a:t>
            </a:r>
            <a:endParaRPr lang="en-US" sz="4400" spc="-52" dirty="0">
              <a:solidFill>
                <a:schemeClr val="tx2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5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4655840" y="423366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spc="-52" dirty="0" smtClean="0">
                <a:solidFill>
                  <a:schemeClr val="tx2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Basic comparison</a:t>
            </a:r>
            <a:endParaRPr lang="en-US" sz="4400" spc="-52" dirty="0">
              <a:solidFill>
                <a:schemeClr val="tx2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055440" y="2132856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Lifetime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215680" y="1484784"/>
            <a:ext cx="2592288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Old way</a:t>
            </a:r>
          </a:p>
          <a:p>
            <a:pPr algn="ctr"/>
            <a:r>
              <a:rPr lang="en-US" sz="1000" b="1" dirty="0" smtClean="0"/>
              <a:t>Traditional wiring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879976" y="1484784"/>
            <a:ext cx="2592288" cy="576064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Toys</a:t>
            </a:r>
          </a:p>
          <a:p>
            <a:pPr algn="ctr"/>
            <a:r>
              <a:rPr lang="en-US" sz="1000" b="1" dirty="0" smtClean="0"/>
              <a:t>Battery based wireless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8544272" y="1484784"/>
            <a:ext cx="2592288" cy="576064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HIQ</a:t>
            </a:r>
          </a:p>
          <a:p>
            <a:pPr algn="ctr"/>
            <a:r>
              <a:rPr lang="en-US" sz="1000" b="1" dirty="0" smtClean="0"/>
              <a:t>Advanced home automation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055440" y="2636912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Changes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055440" y="3140968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Upgrade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055440" y="3645024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Battery change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055440" y="4149080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Response time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055440" y="4653136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Wireless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055440" y="5157192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Wired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055440" y="5661248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Integration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215680" y="2132856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&gt; 20 years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5879976" y="2132856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1-5 years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544272" y="2132856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&gt; 20 years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15680" y="2636912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Hard-wire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879976" y="2636912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Software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8544272" y="2636912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Configuration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3215680" y="3140968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879976" y="3140968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? Sometimes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544272" y="3140968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Guaranteed and automatic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215680" y="3645024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879976" y="3645024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1-3 years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544272" y="3645024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Never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3215680" y="4149080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&lt; 100 ms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5879976" y="4149080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Not guaranteed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8544272" y="4149080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&lt; 100 ms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3215680" y="4653136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79976" y="4653136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544272" y="4653136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3215680" y="5157192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 – Hard-wired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879976" y="5157192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8544272" y="5157192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 – structured/bus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3215680" y="5661248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879976" y="5661248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Limited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8544272" y="5661248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7489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4655840" y="423366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spc="-52" dirty="0" smtClean="0">
                <a:solidFill>
                  <a:schemeClr val="tx2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Functionality comparison</a:t>
            </a:r>
            <a:endParaRPr lang="en-US" sz="4400" spc="-52" dirty="0">
              <a:solidFill>
                <a:schemeClr val="tx2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055440" y="2132856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Energy saving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215680" y="1484784"/>
            <a:ext cx="2592288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Old way</a:t>
            </a:r>
          </a:p>
          <a:p>
            <a:pPr algn="ctr"/>
            <a:r>
              <a:rPr lang="en-US" sz="1000" b="1" dirty="0" smtClean="0"/>
              <a:t>Traditional wiring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879976" y="1484784"/>
            <a:ext cx="2592288" cy="576064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Toys</a:t>
            </a:r>
          </a:p>
          <a:p>
            <a:pPr algn="ctr"/>
            <a:r>
              <a:rPr lang="en-US" sz="1000" b="1" dirty="0" smtClean="0"/>
              <a:t>Battery based wireless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8544272" y="1484784"/>
            <a:ext cx="2592288" cy="576064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HIQ</a:t>
            </a:r>
          </a:p>
          <a:p>
            <a:pPr algn="ctr"/>
            <a:r>
              <a:rPr lang="en-US" sz="1000" b="1" dirty="0" smtClean="0"/>
              <a:t>Advanced home automation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055440" y="2636912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Custom functions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055440" y="3140968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Automation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055440" y="3645024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Security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055440" y="4149080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Smartphone / Tablet / PC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055440" y="4653136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Cloud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055440" y="5157192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iNOC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055440" y="5661248"/>
            <a:ext cx="208823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HIQ universe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3215680" y="2132856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5879976" y="2132856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? Sometimes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544272" y="2132856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15680" y="2636912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879976" y="2636912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Limited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3215680" y="3140968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879976" y="3140968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Limited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215680" y="3645024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879976" y="3645024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Limited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3215680" y="4149080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5879976" y="4149080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Through server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3215680" y="4653136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79976" y="4653136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Through server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544272" y="4653136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 – HIQ universe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3215680" y="5157192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879976" y="5157192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3215680" y="5661248"/>
            <a:ext cx="25922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879976" y="5661248"/>
            <a:ext cx="2592288" cy="43204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NO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8544272" y="2636912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8544272" y="3140968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544272" y="3645024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8544272" y="4149080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8544272" y="5157192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8544272" y="5661248"/>
            <a:ext cx="2592288" cy="432048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25219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4007768" y="2060848"/>
            <a:ext cx="7128792" cy="1368152"/>
          </a:xfrm>
          <a:prstGeom prst="rect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/>
              <a:t>HIQ is a system of devices and software mainly targeted for home automation.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/>
              <a:t>Primary function is control of home equipment - lights, blinds, heating and cooling, security and safety; but it can also cover more sophisticated functions, like energy management, surveillance system</a:t>
            </a:r>
            <a:r>
              <a:rPr lang="sl-SI" sz="1500" dirty="0" smtClean="0"/>
              <a:t>,..</a:t>
            </a:r>
            <a:r>
              <a:rPr lang="en-US" sz="1500" dirty="0" smtClean="0"/>
              <a:t>.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/>
              <a:t>Although basically very simple, expansion capabilities are virtually unlimited. </a:t>
            </a:r>
            <a:endParaRPr lang="en-US" sz="15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07768" y="3501008"/>
            <a:ext cx="7128792" cy="1368152"/>
          </a:xfrm>
          <a:prstGeom prst="rect">
            <a:avLst/>
          </a:prstGeom>
          <a:solidFill>
            <a:srgbClr val="FF8C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/>
              <a:t>Basic functionality implemented directly on module ensures safe operation even in the event of failure of the local network.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/>
              <a:t>Advanced features implemented on Home </a:t>
            </a:r>
            <a:r>
              <a:rPr lang="sl-SI" sz="1500" dirty="0" err="1" smtClean="0"/>
              <a:t>Controller</a:t>
            </a:r>
            <a:r>
              <a:rPr lang="sl-SI" sz="1500" dirty="0" smtClean="0"/>
              <a:t> </a:t>
            </a:r>
            <a:r>
              <a:rPr lang="en-US" sz="1500" dirty="0" smtClean="0"/>
              <a:t>and direct communication for all applications - operation does not depend on an Internet connection.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/>
              <a:t>User friendly applications for complete HIQ system and all 3rd party systems.</a:t>
            </a:r>
            <a:endParaRPr lang="en-US" sz="15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07768" y="4941168"/>
            <a:ext cx="7128792" cy="1368152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/>
              <a:t>There are no complicated compatibility or dependency rules. 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/>
              <a:t>Virtually unlimited expansion and customization capabilities. 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Commissioning tools is free, there are no hidden cost.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Out of the box functionality and quick system set up ensures cost effective commissioning.</a:t>
            </a:r>
            <a:endParaRPr lang="en-US" sz="15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55440" y="2060848"/>
            <a:ext cx="2880320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algn="ctr"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What is HIQ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055440" y="3501008"/>
            <a:ext cx="2880320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ctr" anchorCtr="0" compatLnSpc="1">
            <a:prstTxWarp prst="textNoShape">
              <a:avLst/>
            </a:prstTxWarp>
          </a:bodyPr>
          <a:lstStyle/>
          <a:p>
            <a:pPr algn="ctr"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8C00"/>
                </a:solidFill>
              </a:rPr>
              <a:t>Benefits for user</a:t>
            </a:r>
            <a:endParaRPr lang="en-US" sz="2400" b="1">
              <a:solidFill>
                <a:srgbClr val="FF8C00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55440" y="4941168"/>
            <a:ext cx="2880320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ctr" anchorCtr="0" compatLnSpc="1">
            <a:prstTxWarp prst="textNoShape">
              <a:avLst/>
            </a:prstTxWarp>
          </a:bodyPr>
          <a:lstStyle/>
          <a:p>
            <a:pPr algn="ctr"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9E49"/>
                </a:solidFill>
              </a:rPr>
              <a:t>Benefits for installer</a:t>
            </a:r>
            <a:endParaRPr lang="en-US" sz="2400" b="1">
              <a:solidFill>
                <a:srgbClr val="009E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6080" y="423366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4400" spc="-52" dirty="0" smtClean="0">
                <a:solidFill>
                  <a:schemeClr val="tx2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HIQ</a:t>
            </a:r>
            <a:endParaRPr lang="en-US" sz="4400" spc="-52" dirty="0">
              <a:solidFill>
                <a:schemeClr val="tx2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4007768" y="2060848"/>
            <a:ext cx="7128792" cy="1368152"/>
          </a:xfrm>
          <a:prstGeom prst="rect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/>
              <a:t> CONSTRUCTOR PREPARE BASE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all devices are connected directly to the distribution board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simple topology prevent any mistake and additional works/costs</a:t>
            </a:r>
            <a:endParaRPr lang="en-US" sz="15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07768" y="3501008"/>
            <a:ext cx="7128792" cy="1368152"/>
          </a:xfrm>
          <a:prstGeom prst="rect">
            <a:avLst/>
          </a:prstGeom>
          <a:solidFill>
            <a:srgbClr val="FF8C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INSTALLERS CONNECTS ALL DEVICES TO HIQ AND PERFORM INITIAL CONFIGURATION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simple wiring (no mistakes, no additional works, easy testing and issue solving )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easy initial configuration with free intuitive tools</a:t>
            </a:r>
            <a:endParaRPr lang="en-US" sz="15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07768" y="4941168"/>
            <a:ext cx="7128792" cy="1368152"/>
          </a:xfrm>
          <a:prstGeom prst="rect">
            <a:avLst/>
          </a:prstGeom>
          <a:solidFill>
            <a:srgbClr val="009E49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ctr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USERS ADAPT HIQ SYSTEM TO THEIR NEEDS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simple configuration of scenes, timetables, …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5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all software tools with no or minimum configuration</a:t>
            </a:r>
            <a:endParaRPr lang="en-US" sz="15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55440" y="2060848"/>
            <a:ext cx="2880320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107563" rIns="72000" bIns="107563" numCol="1" rtlCol="0" anchor="ctr" anchorCtr="0" compatLnSpc="1">
            <a:prstTxWarp prst="textNoShape">
              <a:avLst/>
            </a:prstTxWarp>
          </a:bodyPr>
          <a:lstStyle/>
          <a:p>
            <a:pPr algn="ctr"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Prepare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055440" y="3501008"/>
            <a:ext cx="2880320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ctr" anchorCtr="0" compatLnSpc="1">
            <a:prstTxWarp prst="textNoShape">
              <a:avLst/>
            </a:prstTxWarp>
          </a:bodyPr>
          <a:lstStyle/>
          <a:p>
            <a:pPr algn="ctr"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8C00"/>
                </a:solidFill>
              </a:rPr>
              <a:t>Install</a:t>
            </a:r>
            <a:endParaRPr lang="en-US" sz="2400" b="1" dirty="0">
              <a:solidFill>
                <a:srgbClr val="FF8C00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055440" y="4941168"/>
            <a:ext cx="2880320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ctr" anchorCtr="0" compatLnSpc="1">
            <a:prstTxWarp prst="textNoShape">
              <a:avLst/>
            </a:prstTxWarp>
          </a:bodyPr>
          <a:lstStyle/>
          <a:p>
            <a:pPr algn="ctr"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9E49"/>
                </a:solidFill>
              </a:rPr>
              <a:t>Use</a:t>
            </a:r>
            <a:endParaRPr lang="en-US" sz="2400" b="1" dirty="0">
              <a:solidFill>
                <a:srgbClr val="009E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6080" y="423366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spc="-52" dirty="0" smtClean="0">
                <a:solidFill>
                  <a:schemeClr val="tx2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HIQ deployment</a:t>
            </a:r>
            <a:endParaRPr lang="en-US" sz="4400" spc="-52" dirty="0">
              <a:solidFill>
                <a:schemeClr val="tx2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2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16080" y="423366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4400" spc="-52" dirty="0" smtClean="0">
                <a:solidFill>
                  <a:schemeClr val="tx2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HIQ</a:t>
            </a:r>
            <a:endParaRPr lang="en-US" sz="4400" spc="-52" dirty="0">
              <a:solidFill>
                <a:schemeClr val="tx2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76320" y="1268760"/>
            <a:ext cx="2880320" cy="5040560"/>
            <a:chOff x="8904312" y="1412776"/>
            <a:chExt cx="2448272" cy="4559731"/>
          </a:xfrm>
        </p:grpSpPr>
        <p:sp>
          <p:nvSpPr>
            <p:cNvPr id="10" name="Rectangle 9"/>
            <p:cNvSpPr/>
            <p:nvPr/>
          </p:nvSpPr>
          <p:spPr bwMode="auto">
            <a:xfrm>
              <a:off x="8904312" y="2437150"/>
              <a:ext cx="2448272" cy="455277"/>
            </a:xfrm>
            <a:prstGeom prst="rect">
              <a:avLst/>
            </a:prstGeom>
            <a:solidFill>
              <a:schemeClr val="accent3">
                <a:lumMod val="75000"/>
                <a:alpha val="9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1323"/>
                </a:spcAft>
              </a:pPr>
              <a:r>
                <a:rPr lang="sl-SI" sz="2000" spc="-52" dirty="0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HIQ </a:t>
              </a:r>
              <a:r>
                <a:rPr lang="sl-SI" sz="2000" spc="-52" dirty="0" err="1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applications</a:t>
              </a:r>
              <a:endParaRPr lang="en-US" sz="2000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904312" y="3461523"/>
              <a:ext cx="2448272" cy="455277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9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1323"/>
                </a:spcAft>
              </a:pPr>
              <a:r>
                <a:rPr lang="sl-SI" sz="2000" spc="-52" dirty="0" err="1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Virtual</a:t>
              </a:r>
              <a:r>
                <a:rPr lang="sl-SI" sz="2000" spc="-52" dirty="0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2000" spc="-52" dirty="0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MyHome</a:t>
              </a:r>
              <a:endParaRPr lang="en-US" sz="2000" spc="-52" dirty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904312" y="3973710"/>
              <a:ext cx="2448272" cy="455275"/>
            </a:xfrm>
            <a:prstGeom prst="rect">
              <a:avLst/>
            </a:prstGeom>
            <a:solidFill>
              <a:schemeClr val="accent1">
                <a:lumMod val="75000"/>
                <a:alpha val="9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1323"/>
                </a:spcAft>
              </a:pPr>
              <a:r>
                <a:rPr lang="en-US" sz="2000" spc="-52" dirty="0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Home </a:t>
              </a:r>
              <a:r>
                <a:rPr lang="sl-SI" sz="2000" spc="-52" dirty="0" err="1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Controllers</a:t>
              </a:r>
              <a:endParaRPr lang="en-US" sz="2000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8904312" y="1924962"/>
              <a:ext cx="2448272" cy="455277"/>
            </a:xfrm>
            <a:prstGeom prst="rect">
              <a:avLst/>
            </a:prstGeom>
            <a:solidFill>
              <a:srgbClr val="00B050">
                <a:alpha val="90000"/>
              </a:srgb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1323"/>
                </a:spcAft>
              </a:pPr>
              <a:r>
                <a:rPr lang="sl-SI" sz="2000" spc="-52" dirty="0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HIQ </a:t>
              </a:r>
              <a:r>
                <a:rPr lang="en-US" sz="2000" spc="-52" dirty="0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Universe</a:t>
              </a:r>
              <a:r>
                <a:rPr lang="sl-SI" sz="2000" spc="-52" dirty="0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sl-SI" sz="2000" spc="-52" dirty="0" err="1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Linker</a:t>
              </a:r>
              <a:endParaRPr lang="en-US" sz="2000" spc="-52" dirty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8904312" y="4485893"/>
              <a:ext cx="2448272" cy="455275"/>
            </a:xfrm>
            <a:prstGeom prst="rect">
              <a:avLst/>
            </a:prstGeom>
            <a:solidFill>
              <a:srgbClr val="FF6600">
                <a:alpha val="89804"/>
              </a:srgb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1323"/>
                </a:spcAft>
              </a:pPr>
              <a:r>
                <a:rPr lang="en-US" sz="2000" spc="-52" dirty="0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3rd party systems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8904312" y="1412776"/>
              <a:ext cx="2448272" cy="455277"/>
            </a:xfrm>
            <a:prstGeom prst="rect">
              <a:avLst/>
            </a:prstGeom>
            <a:solidFill>
              <a:srgbClr val="92D050">
                <a:alpha val="90000"/>
              </a:srgb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1323"/>
                </a:spcAft>
              </a:pPr>
              <a:r>
                <a:rPr lang="sl-SI" sz="2000" spc="-52" dirty="0" err="1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Universe</a:t>
              </a:r>
              <a:r>
                <a:rPr lang="sl-SI" sz="2000" spc="-52" dirty="0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2000" spc="-52" dirty="0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Services</a:t>
              </a:r>
              <a:endParaRPr lang="en-US" sz="2000" spc="-52" dirty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8904312" y="2949336"/>
              <a:ext cx="2448272" cy="455275"/>
            </a:xfrm>
            <a:prstGeom prst="rect">
              <a:avLst/>
            </a:prstGeom>
            <a:solidFill>
              <a:schemeClr val="accent1">
                <a:lumMod val="50000"/>
                <a:alpha val="9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1323"/>
                </a:spcAft>
              </a:pPr>
              <a:r>
                <a:rPr lang="sl-SI" sz="2000" spc="-52" dirty="0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HIQ Home </a:t>
              </a:r>
              <a:r>
                <a:rPr lang="sl-SI" sz="2000" spc="-52" dirty="0" err="1" smtClean="0">
                  <a:solidFill>
                    <a:schemeClr val="bg1"/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Linker</a:t>
              </a:r>
              <a:endParaRPr lang="en-US" sz="2000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8904312" y="5013176"/>
              <a:ext cx="2448272" cy="455275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9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1323"/>
                </a:spcAft>
              </a:pPr>
              <a:r>
                <a:rPr lang="sl-SI" sz="2000" spc="-52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HIQ </a:t>
              </a:r>
              <a:r>
                <a:rPr lang="sl-SI" sz="2000" spc="-52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Modules</a:t>
              </a:r>
              <a:endParaRPr lang="en-US" sz="2000" spc="-52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8904312" y="5517232"/>
              <a:ext cx="2448272" cy="455275"/>
            </a:xfrm>
            <a:prstGeom prst="rect">
              <a:avLst/>
            </a:prstGeom>
            <a:solidFill>
              <a:srgbClr val="FFFF99">
                <a:alpha val="90000"/>
              </a:srgb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1323"/>
                </a:spcAft>
              </a:pPr>
              <a:r>
                <a:rPr lang="en-US" sz="2000" spc="-52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3rd party </a:t>
              </a:r>
              <a:r>
                <a:rPr lang="sl-SI" sz="2000" spc="-52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Segoe UI" panose="020B0502040204020203" pitchFamily="34" charset="0"/>
                  <a:cs typeface="Segoe UI" panose="020B0502040204020203" pitchFamily="34" charset="0"/>
                </a:rPr>
                <a:t>modules</a:t>
              </a:r>
              <a:endParaRPr lang="en-US" sz="2000" spc="-52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360" y="764704"/>
            <a:ext cx="7920880" cy="557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1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335360" y="764704"/>
            <a:ext cx="2808312" cy="576062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148" fontAlgn="base">
              <a:lnSpc>
                <a:spcPct val="86000"/>
              </a:lnSpc>
              <a:spcBef>
                <a:spcPct val="0"/>
              </a:spcBef>
              <a:spcAft>
                <a:spcPts val="1323"/>
              </a:spcAft>
            </a:pPr>
            <a:r>
              <a:rPr lang="en-US" sz="2400" b="1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Home </a:t>
            </a:r>
            <a:r>
              <a:rPr lang="sl-SI" sz="2400" b="1" spc="-52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Controllers</a:t>
            </a:r>
            <a:endParaRPr lang="en-US" sz="2400" b="1" spc="-52" dirty="0" smtClean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15680" y="1484784"/>
            <a:ext cx="8640960" cy="4824536"/>
            <a:chOff x="533138" y="888626"/>
            <a:chExt cx="8072756" cy="4320480"/>
          </a:xfrm>
        </p:grpSpPr>
        <p:sp>
          <p:nvSpPr>
            <p:cNvPr id="9" name="Rectangle 8"/>
            <p:cNvSpPr/>
            <p:nvPr/>
          </p:nvSpPr>
          <p:spPr bwMode="auto">
            <a:xfrm>
              <a:off x="533138" y="888627"/>
              <a:ext cx="1982542" cy="43204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882"/>
                </a:spcAft>
              </a:pPr>
              <a:r>
                <a:rPr lang="sl-SI" sz="1600" spc="-52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HC</a:t>
              </a:r>
              <a:r>
                <a:rPr lang="sl-SI" sz="1600" spc="-52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 </a:t>
              </a:r>
              <a:r>
                <a:rPr lang="sl-SI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-</a:t>
              </a:r>
              <a:r>
                <a:rPr lang="en-US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 </a:t>
              </a:r>
              <a:r>
                <a:rPr lang="sl-SI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Monitor</a:t>
              </a:r>
              <a:endParaRPr lang="en-US" sz="1600" spc="-52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Basic Home Monitoring and Energy Management</a:t>
              </a:r>
              <a:endParaRPr lang="sl-SI" sz="12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MONITORING: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Electrical energy 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Water consumption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Gas consumption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Temperature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LOAD MANAGEMENT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SECURITY AND SAFETY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GARAGE DOOR</a:t>
              </a:r>
              <a:endPara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552387" y="888626"/>
              <a:ext cx="1983340" cy="43204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882"/>
                </a:spcAft>
              </a:pPr>
              <a:r>
                <a:rPr lang="sl-SI" sz="1600" spc="-52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HC</a:t>
              </a:r>
              <a:r>
                <a:rPr lang="sl-SI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 - </a:t>
              </a:r>
              <a:r>
                <a:rPr lang="sl-SI" sz="1600" spc="-52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Automation</a:t>
              </a:r>
              <a:endParaRPr lang="en-US" sz="1600" spc="-52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Home Automation</a:t>
              </a:r>
              <a:endParaRPr lang="sl-SI" sz="12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LIGHTS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Discrete lights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LED stripes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DALI lights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BATH FANS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MANAGED SOCKETS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SHADINGS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Blinds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Awnings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Curtains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HVAC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LOCAL CONTROL DEVICES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WIRELESS EXPANSIONS</a:t>
              </a:r>
              <a:endPara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8938" y="888627"/>
              <a:ext cx="2016956" cy="43204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882"/>
                </a:spcAft>
              </a:pPr>
              <a:r>
                <a:rPr lang="sl-SI" sz="1600" spc="-52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HC</a:t>
              </a:r>
              <a:r>
                <a:rPr lang="sl-SI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 - </a:t>
              </a:r>
              <a:r>
                <a:rPr lang="en-US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Energy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/>
                <a:t>Advanced Energy Management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ENERGY MONITORING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Smart per device electrical energy monitoring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Smart-grid ready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Local renewable energy  power plant monitoring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Energy storage system monitoring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ENERGY MANAGEMENT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Energy consumption optimization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Energy storage system smart management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72001" y="888628"/>
              <a:ext cx="1982541" cy="432047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882"/>
                </a:spcAft>
              </a:pPr>
              <a:r>
                <a:rPr lang="sl-SI" sz="1600" spc="-52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HC</a:t>
              </a:r>
              <a:r>
                <a:rPr lang="sl-SI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 - </a:t>
              </a:r>
              <a:r>
                <a:rPr lang="en-US" sz="1600" spc="-52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Securit</a:t>
              </a:r>
              <a:r>
                <a:rPr lang="sl-SI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y</a:t>
              </a:r>
              <a:endParaRPr lang="en-US" sz="1600" spc="-52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Advanced Security and Safety</a:t>
              </a: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SECURITY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Various security sensors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Various alarm panels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Multi-zone</a:t>
              </a:r>
              <a:endPara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335360" y="1484784"/>
            <a:ext cx="2808312" cy="482453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All </a:t>
            </a:r>
            <a:r>
              <a:rPr lang="sl-SI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Home </a:t>
            </a:r>
            <a:r>
              <a:rPr lang="sl-SI" sz="1400" b="1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Controllers</a:t>
            </a:r>
            <a:r>
              <a:rPr lang="sl-SI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 </a:t>
            </a: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are 100% compatible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Easy integration of any combination of </a:t>
            </a:r>
            <a:r>
              <a:rPr lang="sl-SI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Home </a:t>
            </a:r>
            <a:r>
              <a:rPr lang="sl-SI" sz="1400" b="1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Controllers</a:t>
            </a: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Full functionality “out of the box”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Easy configuration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Multilevel features: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Control features integrated directly on </a:t>
            </a:r>
            <a:r>
              <a:rPr lang="sl-SI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HIQ </a:t>
            </a:r>
            <a:r>
              <a:rPr lang="sl-SI" sz="1400" b="1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Modules</a:t>
            </a: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Automation features on </a:t>
            </a:r>
            <a:r>
              <a:rPr lang="sl-SI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HIQ Home </a:t>
            </a:r>
            <a:r>
              <a:rPr lang="sl-SI" sz="1400" b="1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Controller</a:t>
            </a: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Advanced features when connected to HIQ universe and in combination with H</a:t>
            </a:r>
            <a:r>
              <a:rPr lang="sl-SI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I</a:t>
            </a: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Q </a:t>
            </a:r>
            <a:r>
              <a:rPr lang="sl-SI" sz="1400" b="1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commander</a:t>
            </a:r>
            <a:r>
              <a:rPr lang="sl-SI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 </a:t>
            </a: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smart-phone app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400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335360" y="764704"/>
            <a:ext cx="2808312" cy="576062"/>
          </a:xfrm>
          <a:prstGeom prst="rect">
            <a:avLst/>
          </a:prstGeom>
          <a:solidFill>
            <a:srgbClr val="FF6600">
              <a:alpha val="89804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148" fontAlgn="base">
              <a:lnSpc>
                <a:spcPct val="86000"/>
              </a:lnSpc>
              <a:spcBef>
                <a:spcPct val="0"/>
              </a:spcBef>
              <a:spcAft>
                <a:spcPts val="1323"/>
              </a:spcAft>
            </a:pPr>
            <a:r>
              <a:rPr lang="en-US" sz="2400" b="1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3rd party systems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35360" y="1484784"/>
            <a:ext cx="2808312" cy="482453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Easy and seamless integration of 3rd party systems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215681" y="1484784"/>
            <a:ext cx="5688632" cy="4824536"/>
            <a:chOff x="533138" y="888626"/>
            <a:chExt cx="6021404" cy="432048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533138" y="888627"/>
              <a:ext cx="1982542" cy="43204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882"/>
                </a:spcAft>
              </a:pPr>
              <a:r>
                <a:rPr lang="sl-SI" sz="1600" spc="-52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HC</a:t>
              </a:r>
              <a:r>
                <a:rPr lang="sl-SI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 - </a:t>
              </a:r>
              <a:r>
                <a:rPr lang="sl-SI" sz="1600" spc="-52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Wireless</a:t>
              </a:r>
              <a:endParaRPr lang="en-US" sz="1600" spc="-52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Easy integration for various 3rd party wireless devices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SUPPORTED WIRELESS STANDARDS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Z-Wave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Zig-Bee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Bluetooth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Wi-Fi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EASY INTEGRATION INTO EXISTING SYSTEM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Expand functionality with wireless devices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552387" y="888626"/>
              <a:ext cx="1983340" cy="43204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882"/>
                </a:spcAft>
              </a:pPr>
              <a:r>
                <a:rPr lang="en-US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IP camera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Easy integration of various IP cameras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LIVE VIEW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Access to live video from HIQ applications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WEB RECORDER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Easy schedule 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Event driven recording and notification (start recording on alarm)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Access from anywhere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VIRTUAL VIDEO DOOR-PHONE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572001" y="888628"/>
              <a:ext cx="1982541" cy="432047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882"/>
                </a:spcAft>
              </a:pPr>
              <a:r>
                <a:rPr lang="en-US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IP door-phone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Smart door phone and basic video surveillance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LIVE VIDEO &amp; NOTIFICATION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EVENT LOGGER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Logging all events with video snapshots on WEB server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Access to logs from anywhere</a:t>
              </a:r>
              <a:endPara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351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 bwMode="auto">
          <a:xfrm>
            <a:off x="335360" y="764704"/>
            <a:ext cx="2808312" cy="576064"/>
          </a:xfrm>
          <a:prstGeom prst="rect">
            <a:avLst/>
          </a:prstGeom>
          <a:solidFill>
            <a:schemeClr val="accent1">
              <a:lumMod val="60000"/>
              <a:lumOff val="40000"/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148" fontAlgn="base">
              <a:lnSpc>
                <a:spcPct val="86000"/>
              </a:lnSpc>
              <a:spcBef>
                <a:spcPct val="0"/>
              </a:spcBef>
              <a:spcAft>
                <a:spcPts val="1323"/>
              </a:spcAft>
            </a:pPr>
            <a:r>
              <a:rPr lang="en-US" sz="2400" b="1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MyHome</a:t>
            </a:r>
            <a:endParaRPr lang="en-US" sz="2400" b="1" spc="-52" dirty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360" y="1484784"/>
            <a:ext cx="2808312" cy="482453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Virtual HIQ Home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AGGREGATE STATUSES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Home overview combining statuses from various systems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Smart usage of most relevant data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4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15680" y="764704"/>
            <a:ext cx="0" cy="5544616"/>
          </a:xfrm>
          <a:prstGeom prst="line">
            <a:avLst/>
          </a:prstGeom>
          <a:ln w="254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 bwMode="auto">
          <a:xfrm>
            <a:off x="3287688" y="764704"/>
            <a:ext cx="2808312" cy="576064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148" fontAlgn="base">
              <a:lnSpc>
                <a:spcPct val="86000"/>
              </a:lnSpc>
              <a:spcBef>
                <a:spcPct val="0"/>
              </a:spcBef>
              <a:spcAft>
                <a:spcPts val="1323"/>
              </a:spcAft>
            </a:pPr>
            <a:r>
              <a:rPr lang="en-US" sz="2400" b="1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HIQ </a:t>
            </a:r>
            <a:r>
              <a:rPr lang="sl-SI" sz="2400" b="1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en-US" sz="2400" b="1" spc="-52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ome</a:t>
            </a:r>
            <a:r>
              <a:rPr lang="en-US" sz="2400" b="1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l-SI" sz="2400" b="1" spc="-52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Linker</a:t>
            </a:r>
            <a:endParaRPr lang="en-US" sz="2400" b="1" spc="-52" dirty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87688" y="1484784"/>
            <a:ext cx="2808312" cy="482453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LOCAL DATA LOGGING</a:t>
            </a:r>
          </a:p>
          <a:p>
            <a:pPr marL="171450" indent="-1714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Logging to local database</a:t>
            </a:r>
          </a:p>
          <a:p>
            <a:pPr marL="171450" indent="-1714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Scheduled or on-demand synchronization with HIQ </a:t>
            </a:r>
            <a:r>
              <a:rPr lang="sl-SI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U</a:t>
            </a:r>
            <a:r>
              <a:rPr lang="en-US" sz="12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niverse</a:t>
            </a: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 </a:t>
            </a:r>
            <a:r>
              <a:rPr lang="sl-SI" sz="12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Linker</a:t>
            </a:r>
            <a:r>
              <a:rPr lang="sl-SI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 </a:t>
            </a: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data-base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DATA </a:t>
            </a:r>
            <a:r>
              <a:rPr lang="en-US" sz="12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TUNELING</a:t>
            </a:r>
            <a:endParaRPr lang="en-US" sz="1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Automatically connects to HIQ Universe</a:t>
            </a:r>
            <a:r>
              <a:rPr lang="sl-SI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 </a:t>
            </a:r>
            <a:r>
              <a:rPr lang="sl-SI" sz="12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Linker</a:t>
            </a:r>
            <a:endParaRPr lang="en-US" sz="1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Secure, encrypted communication with HIQ universe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LOCAL WEB GUI</a:t>
            </a:r>
          </a:p>
          <a:p>
            <a:pPr marL="171450" indent="-1714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HIQ GUI</a:t>
            </a:r>
          </a:p>
          <a:p>
            <a:pPr marL="628650" lvl="1" indent="-1714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HIQ home visualization and control</a:t>
            </a:r>
          </a:p>
          <a:p>
            <a:pPr marL="171450" indent="-1714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System service</a:t>
            </a:r>
          </a:p>
          <a:p>
            <a:pPr marL="628650" lvl="1" indent="-1714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System overview</a:t>
            </a:r>
          </a:p>
          <a:p>
            <a:pPr marL="628650" lvl="1" indent="-1714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Database synchronization</a:t>
            </a:r>
          </a:p>
          <a:p>
            <a:pPr marL="628650" lvl="1" indent="-1714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Router maintenance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4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878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335360" y="764704"/>
            <a:ext cx="2808312" cy="576064"/>
          </a:xfrm>
          <a:prstGeom prst="rect">
            <a:avLst/>
          </a:prstGeom>
          <a:solidFill>
            <a:schemeClr val="accent3">
              <a:lumMod val="75000"/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148" fontAlgn="base">
              <a:lnSpc>
                <a:spcPct val="86000"/>
              </a:lnSpc>
              <a:spcBef>
                <a:spcPct val="0"/>
              </a:spcBef>
              <a:spcAft>
                <a:spcPts val="1323"/>
              </a:spcAft>
            </a:pPr>
            <a:r>
              <a:rPr lang="en-US" sz="2400" b="1" spc="-52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User interfaces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35360" y="1484784"/>
            <a:ext cx="2808312" cy="482453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Easy monitor and control HIQ  from anywhere</a:t>
            </a: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Local connection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Applications communicate with HIQ system through local network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Fast response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No additional fees for internet access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Independent of the connection status</a:t>
            </a:r>
            <a:endParaRPr lang="en-US" sz="14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4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Internet connection</a:t>
            </a: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Access from anywhere through HIQ </a:t>
            </a:r>
            <a:r>
              <a:rPr lang="sl-SI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U</a:t>
            </a:r>
            <a:r>
              <a:rPr lang="en-US" sz="14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niverse</a:t>
            </a:r>
            <a:r>
              <a:rPr lang="sl-SI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 </a:t>
            </a:r>
            <a:r>
              <a:rPr lang="sl-SI" sz="1400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Linker</a:t>
            </a:r>
            <a:endParaRPr lang="en-US" sz="14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marL="285750" indent="-285750" defTabSz="68555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Secure connection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15680" y="1484784"/>
            <a:ext cx="8640960" cy="4824536"/>
            <a:chOff x="533138" y="888626"/>
            <a:chExt cx="5971227" cy="432048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533138" y="888627"/>
              <a:ext cx="1956957" cy="43204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882"/>
                </a:spcAft>
              </a:pPr>
              <a:r>
                <a:rPr lang="en-US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HIQ</a:t>
              </a:r>
              <a:r>
                <a:rPr lang="sl-SI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 </a:t>
              </a:r>
              <a:r>
                <a:rPr lang="sl-SI" sz="1600" spc="-52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commander</a:t>
              </a:r>
              <a:endParaRPr lang="en-US" sz="1600" spc="-52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Semibold" panose="020B0702040204020203" pitchFamily="34" charset="0"/>
                <a:ea typeface="Segoe UI" pitchFamily="34" charset="0"/>
                <a:cs typeface="Segoe UI Semibold" panose="020B0702040204020203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Personal HIQ smart-phone application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SUPERVISION &amp; CONTROL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Intuitive list style user interface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AUTOMATIONS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Smart-phone events/status driven automations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MULTIPLATFORM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Android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Apple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Windows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540274" y="888626"/>
              <a:ext cx="1956957" cy="43204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882"/>
                </a:spcAft>
              </a:pPr>
              <a:r>
                <a:rPr lang="sl-SI" sz="1600" spc="-52" dirty="0" err="1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my</a:t>
              </a:r>
              <a:r>
                <a:rPr lang="sl-SI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 </a:t>
              </a:r>
              <a:r>
                <a:rPr lang="en-US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HIQ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Graphical user interface to complete HIQ system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SUPERVISION &amp; CONTROL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Intuitive graphical user interface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DOOR-PHONE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Ring notification, video, 2 way audio and door lock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Door phone events list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SURVEILLANCE SYSTEM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Live video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Access to recorded clips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MULTIPLATFORM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Android tablet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Apple tablet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Windows PC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547408" y="888628"/>
              <a:ext cx="1956957" cy="432047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685148" fontAlgn="base">
                <a:lnSpc>
                  <a:spcPct val="86000"/>
                </a:lnSpc>
                <a:spcBef>
                  <a:spcPct val="0"/>
                </a:spcBef>
                <a:spcAft>
                  <a:spcPts val="882"/>
                </a:spcAft>
              </a:pPr>
              <a:r>
                <a:rPr lang="en-US" sz="1600" spc="-52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 Semibold" panose="020B0702040204020203" pitchFamily="34" charset="0"/>
                  <a:ea typeface="Segoe UI" pitchFamily="34" charset="0"/>
                  <a:cs typeface="Segoe UI Semibold" panose="020B0702040204020203" pitchFamily="34" charset="0"/>
                </a:rPr>
                <a:t>HIQ configurator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Easy HIQ system commissioning tool</a:t>
              </a:r>
              <a:endParaRPr lang="sl-SI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sl-SI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SYSTEM </a:t>
              </a:r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SET UP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sl-SI" sz="1200" dirty="0" err="1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HW</a:t>
              </a:r>
              <a:r>
                <a:rPr lang="sl-SI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</a:t>
              </a:r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auto</a:t>
              </a:r>
              <a:r>
                <a:rPr lang="sl-SI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-</a:t>
              </a:r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address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Setting operating parameters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Set initial scenes and timetables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TROUBLESHOOTING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Modules status overview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System overview</a:t>
              </a:r>
            </a:p>
            <a:p>
              <a:pPr marL="171450" indent="-171450" defTabSz="685148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Simple control</a:t>
              </a:r>
            </a:p>
            <a:p>
              <a:pPr defTabSz="685148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78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26027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55" y="56002"/>
            <a:ext cx="880366" cy="3166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6168008" y="764704"/>
            <a:ext cx="2808312" cy="576064"/>
          </a:xfrm>
          <a:prstGeom prst="rect">
            <a:avLst/>
          </a:prstGeom>
          <a:solidFill>
            <a:srgbClr val="92D050">
              <a:alpha val="90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148" fontAlgn="base">
              <a:lnSpc>
                <a:spcPct val="86000"/>
              </a:lnSpc>
              <a:spcBef>
                <a:spcPct val="0"/>
              </a:spcBef>
              <a:spcAft>
                <a:spcPts val="1323"/>
              </a:spcAft>
            </a:pPr>
            <a:r>
              <a:rPr lang="en-US" sz="2400" b="1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Services</a:t>
            </a:r>
            <a:endParaRPr lang="en-US" sz="2400" b="1" spc="-52" dirty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35360" y="764704"/>
            <a:ext cx="2808312" cy="576064"/>
          </a:xfrm>
          <a:prstGeom prst="rect">
            <a:avLst/>
          </a:prstGeom>
          <a:solidFill>
            <a:srgbClr val="00B050">
              <a:alpha val="90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148" fontAlgn="base">
              <a:lnSpc>
                <a:spcPct val="86000"/>
              </a:lnSpc>
              <a:spcBef>
                <a:spcPct val="0"/>
              </a:spcBef>
              <a:spcAft>
                <a:spcPts val="1323"/>
              </a:spcAft>
            </a:pPr>
            <a:r>
              <a:rPr lang="en-US" sz="2400" b="1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HIQ Universe</a:t>
            </a:r>
            <a:r>
              <a:rPr lang="sl-SI" sz="2400" b="1" spc="-52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l-SI" sz="2400" b="1" spc="-52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Linker</a:t>
            </a:r>
            <a:endParaRPr lang="en-US" sz="2400" b="1" spc="-52" dirty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35360" y="1988840"/>
            <a:ext cx="2808312" cy="43204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BASIC WEB USER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200" dirty="0" smtClean="0"/>
              <a:t>Home </a:t>
            </a:r>
            <a:r>
              <a:rPr lang="sl-SI" sz="1200" dirty="0" err="1" smtClean="0"/>
              <a:t>Controller</a:t>
            </a:r>
            <a:r>
              <a:rPr lang="sl-SI" sz="1200" dirty="0" smtClean="0"/>
              <a:t> </a:t>
            </a:r>
            <a:r>
              <a:rPr lang="en-US" sz="1200" dirty="0" smtClean="0"/>
              <a:t>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Time-plots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Events and alarms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Notifications definition</a:t>
            </a:r>
          </a:p>
          <a:p>
            <a:endParaRPr lang="en-US" sz="1200" dirty="0" smtClean="0"/>
          </a:p>
          <a:p>
            <a:r>
              <a:rPr lang="en-US" sz="1200" dirty="0" smtClean="0"/>
              <a:t>DATA LOGGING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Data logging to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Data aggregation</a:t>
            </a:r>
          </a:p>
          <a:p>
            <a:endParaRPr lang="en-US" sz="1200" dirty="0" smtClean="0"/>
          </a:p>
          <a:p>
            <a:r>
              <a:rPr lang="en-US" sz="1200" dirty="0" smtClean="0"/>
              <a:t>USER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200" dirty="0" err="1" smtClean="0"/>
              <a:t>Master</a:t>
            </a:r>
            <a:r>
              <a:rPr lang="sl-SI" sz="1200" dirty="0" smtClean="0"/>
              <a:t> </a:t>
            </a:r>
            <a:r>
              <a:rPr lang="en-US" sz="1200" dirty="0" smtClean="0"/>
              <a:t>/ secondary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Auto user 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r>
              <a:rPr lang="en-US" sz="1200" dirty="0" smtClean="0"/>
              <a:t>HIQ SYSTEM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Auto </a:t>
            </a:r>
            <a:r>
              <a:rPr lang="sl-SI" sz="1200" dirty="0" smtClean="0"/>
              <a:t>Home </a:t>
            </a:r>
            <a:r>
              <a:rPr lang="sl-SI" sz="1200" dirty="0" err="1" smtClean="0"/>
              <a:t>Controller</a:t>
            </a:r>
            <a:r>
              <a:rPr lang="sl-SI" sz="1200" dirty="0" smtClean="0"/>
              <a:t> </a:t>
            </a:r>
            <a:r>
              <a:rPr lang="en-US" sz="1200" dirty="0" smtClean="0"/>
              <a:t>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Simple taking </a:t>
            </a:r>
            <a:r>
              <a:rPr lang="sl-SI" sz="1200" dirty="0" smtClean="0"/>
              <a:t>Home </a:t>
            </a:r>
            <a:r>
              <a:rPr lang="sl-SI" sz="1200" dirty="0" err="1" smtClean="0"/>
              <a:t>Controller</a:t>
            </a:r>
            <a:r>
              <a:rPr lang="sl-SI" sz="1200" dirty="0" smtClean="0"/>
              <a:t> </a:t>
            </a:r>
            <a:r>
              <a:rPr lang="en-US" sz="1200" dirty="0" smtClean="0"/>
              <a:t>ownership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200" dirty="0" smtClean="0"/>
              <a:t>Home </a:t>
            </a:r>
            <a:r>
              <a:rPr lang="sl-SI" sz="1200" dirty="0" err="1" smtClean="0"/>
              <a:t>Controllers</a:t>
            </a:r>
            <a:r>
              <a:rPr lang="sl-SI" sz="1200" dirty="0" smtClean="0"/>
              <a:t> </a:t>
            </a:r>
            <a:r>
              <a:rPr lang="en-US" sz="1200" dirty="0" smtClean="0"/>
              <a:t>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Auto backup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168008" y="1988840"/>
            <a:ext cx="2808312" cy="43204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096000" y="764704"/>
            <a:ext cx="0" cy="5544616"/>
          </a:xfrm>
          <a:prstGeom prst="line">
            <a:avLst/>
          </a:prstGeom>
          <a:ln w="254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 bwMode="auto">
          <a:xfrm>
            <a:off x="3215680" y="1988840"/>
            <a:ext cx="2808312" cy="43204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REMOTE ACCESS FOR HIQ APPS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Live variables in near real-time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Logged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Alarms and events notifications and history</a:t>
            </a:r>
          </a:p>
          <a:p>
            <a:endParaRPr lang="en-US" sz="1200" dirty="0" smtClean="0"/>
          </a:p>
          <a:p>
            <a:r>
              <a:rPr lang="en-US" sz="1200" dirty="0" smtClean="0"/>
              <a:t>API FOR 3rd PARTY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Secure and managed access to HIQ</a:t>
            </a:r>
          </a:p>
          <a:p>
            <a:endParaRPr lang="sl-SI" sz="1200" dirty="0" smtClean="0"/>
          </a:p>
          <a:p>
            <a:endParaRPr lang="sl-SI" sz="12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048328" y="1988840"/>
            <a:ext cx="2808312" cy="43204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pPr defTabSz="685553" fontAlgn="base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5360" y="1484784"/>
            <a:ext cx="5688632" cy="4320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Cloud H</a:t>
            </a:r>
            <a:r>
              <a:rPr lang="sl-SI" sz="1400" b="1" dirty="0" smtClean="0"/>
              <a:t>I</a:t>
            </a:r>
            <a:r>
              <a:rPr lang="en-US" sz="1400" b="1" dirty="0" smtClean="0"/>
              <a:t>Q application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168008" y="1484784"/>
            <a:ext cx="5688632" cy="4320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34453" tIns="107563" rIns="134453" bIns="107563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Cloud services</a:t>
            </a:r>
          </a:p>
        </p:txBody>
      </p:sp>
    </p:spTree>
    <p:extLst>
      <p:ext uri="{BB962C8B-B14F-4D97-AF65-F5344CB8AC3E}">
        <p14:creationId xmlns:p14="http://schemas.microsoft.com/office/powerpoint/2010/main" val="212213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6299</TotalTime>
  <Words>1072</Words>
  <Application>Microsoft Office PowerPoint</Application>
  <PresentationFormat>Widescreen</PresentationFormat>
  <Paragraphs>381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Robotina d.o.o.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Pasek</dc:creator>
  <cp:lastModifiedBy>Goran Kocjancic</cp:lastModifiedBy>
  <cp:revision>146</cp:revision>
  <dcterms:created xsi:type="dcterms:W3CDTF">2014-04-08T14:01:18Z</dcterms:created>
  <dcterms:modified xsi:type="dcterms:W3CDTF">2015-08-18T07:55:38Z</dcterms:modified>
</cp:coreProperties>
</file>