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31" r:id="rId2"/>
    <p:sldId id="449" r:id="rId3"/>
    <p:sldId id="409" r:id="rId4"/>
    <p:sldId id="291" r:id="rId5"/>
    <p:sldId id="450" r:id="rId6"/>
    <p:sldId id="422" r:id="rId7"/>
    <p:sldId id="408" r:id="rId8"/>
    <p:sldId id="410" r:id="rId9"/>
    <p:sldId id="411" r:id="rId10"/>
    <p:sldId id="412" r:id="rId11"/>
    <p:sldId id="413" r:id="rId12"/>
    <p:sldId id="416" r:id="rId13"/>
    <p:sldId id="414" r:id="rId14"/>
    <p:sldId id="415" r:id="rId15"/>
    <p:sldId id="417" r:id="rId16"/>
    <p:sldId id="418" r:id="rId17"/>
    <p:sldId id="443" r:id="rId18"/>
    <p:sldId id="419" r:id="rId19"/>
    <p:sldId id="420" r:id="rId20"/>
    <p:sldId id="421" r:id="rId21"/>
    <p:sldId id="433" r:id="rId22"/>
    <p:sldId id="423" r:id="rId23"/>
    <p:sldId id="447" r:id="rId24"/>
    <p:sldId id="448" r:id="rId25"/>
    <p:sldId id="427" r:id="rId26"/>
    <p:sldId id="445" r:id="rId27"/>
    <p:sldId id="424" r:id="rId28"/>
    <p:sldId id="425" r:id="rId29"/>
    <p:sldId id="436" r:id="rId30"/>
    <p:sldId id="446" r:id="rId31"/>
    <p:sldId id="440" r:id="rId32"/>
    <p:sldId id="442" r:id="rId33"/>
    <p:sldId id="438" r:id="rId34"/>
    <p:sldId id="439" r:id="rId35"/>
    <p:sldId id="444" r:id="rId36"/>
    <p:sldId id="406" r:id="rId37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vid Palcic" initials="DP" lastIdx="6" clrIdx="0"/>
  <p:cmAuthor id="1" name="Andrej Pasek" initials="AP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A4BA"/>
    <a:srgbClr val="06AD00"/>
    <a:srgbClr val="33C165"/>
    <a:srgbClr val="357620"/>
    <a:srgbClr val="FF66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9369" autoAdjust="0"/>
  </p:normalViewPr>
  <p:slideViewPr>
    <p:cSldViewPr>
      <p:cViewPr varScale="1">
        <p:scale>
          <a:sx n="81" d="100"/>
          <a:sy n="81" d="100"/>
        </p:scale>
        <p:origin x="86" y="2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20"/>
    </p:cViewPr>
  </p:outlin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62A83B2E-3BFD-4FB0-973B-8A99B49CCA8E}" type="datetimeFigureOut">
              <a:rPr lang="en-US" smtClean="0"/>
              <a:t>12/24/2017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9"/>
          </a:xfrm>
          <a:prstGeom prst="rect">
            <a:avLst/>
          </a:prstGeom>
        </p:spPr>
        <p:txBody>
          <a:bodyPr vert="horz" lIns="94759" tIns="47380" rIns="94759" bIns="4738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3507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3507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53A92CC1-360D-438B-AAF6-9D1306F85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91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000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Top quality and performance</a:t>
            </a:r>
            <a:r>
              <a:rPr lang="sl-SI" baseline="0" smtClean="0"/>
              <a:t> controller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573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Connect in any way from any device any time </a:t>
            </a:r>
          </a:p>
          <a:p>
            <a:endParaRPr lang="sl-SI" smtClean="0"/>
          </a:p>
          <a:p>
            <a:r>
              <a:rPr lang="sl-SI" smtClean="0"/>
              <a:t>Protocol</a:t>
            </a:r>
            <a:r>
              <a:rPr lang="sl-SI" baseline="0" smtClean="0"/>
              <a:t> support -&gt; open standards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802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err="1" smtClean="0"/>
              <a:t>Looking</a:t>
            </a:r>
            <a:r>
              <a:rPr lang="sl-SI" dirty="0" smtClean="0"/>
              <a:t> up...TCP/IP </a:t>
            </a:r>
            <a:r>
              <a:rPr lang="sl-SI" dirty="0" err="1" smtClean="0"/>
              <a:t>conectivity</a:t>
            </a:r>
            <a:r>
              <a:rPr lang="sl-SI" dirty="0" smtClean="0"/>
              <a:t> ..</a:t>
            </a:r>
            <a:r>
              <a:rPr lang="sl-SI" dirty="0" err="1" smtClean="0"/>
              <a:t>backbone</a:t>
            </a:r>
            <a:r>
              <a:rPr lang="sl-SI" dirty="0" smtClean="0"/>
              <a:t> on TCP/IP – standard</a:t>
            </a:r>
            <a:r>
              <a:rPr lang="sl-SI" baseline="0" dirty="0" smtClean="0"/>
              <a:t> CAT5 </a:t>
            </a:r>
            <a:r>
              <a:rPr lang="sl-SI" baseline="0" dirty="0" err="1" smtClean="0"/>
              <a:t>cable</a:t>
            </a:r>
            <a:r>
              <a:rPr lang="sl-SI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68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b="1" smtClean="0"/>
              <a:t>This and nex</a:t>
            </a:r>
            <a:r>
              <a:rPr lang="sl-SI" b="1" i="0" smtClean="0"/>
              <a:t>t</a:t>
            </a:r>
            <a:r>
              <a:rPr lang="sl-SI" baseline="0" smtClean="0"/>
              <a:t> slide just to asure the customer  - we know what we are talking about, we have the tools (HW / SW) and expercience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121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Easy</a:t>
            </a:r>
            <a:r>
              <a:rPr lang="sl-SI" baseline="0" smtClean="0"/>
              <a:t> build and connect the system</a:t>
            </a:r>
          </a:p>
          <a:p>
            <a:endParaRPr lang="sl-SI" baseline="0" smtClean="0"/>
          </a:p>
          <a:p>
            <a:r>
              <a:rPr lang="sl-SI" baseline="0" smtClean="0"/>
              <a:t>Tools for BUS network errors, LED´s in each module.....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419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We have (manufacture) the modules which cover all</a:t>
            </a:r>
            <a:r>
              <a:rPr lang="sl-SI" baseline="0" smtClean="0"/>
              <a:t> customer / project specification ...</a:t>
            </a:r>
          </a:p>
          <a:p>
            <a:endParaRPr lang="sl-SI" baseline="0" smtClean="0"/>
          </a:p>
          <a:p>
            <a:r>
              <a:rPr lang="sl-SI" baseline="0" smtClean="0"/>
              <a:t>1/0, Analog 0-10, 4-20mA ....PT, </a:t>
            </a:r>
          </a:p>
          <a:p>
            <a:r>
              <a:rPr lang="sl-SI" baseline="0" smtClean="0"/>
              <a:t>Communication modules ...specific MP BUS, M BUS....</a:t>
            </a:r>
          </a:p>
          <a:p>
            <a:r>
              <a:rPr lang="sl-SI" baseline="0" smtClean="0"/>
              <a:t>GSM module.....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84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831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Villas, appartments, residence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658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512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929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This PPT is related to buildings .....know how, not for conferences ....FOR END USER / CLIENT</a:t>
            </a:r>
          </a:p>
          <a:p>
            <a:endParaRPr lang="sl-SI" smtClean="0"/>
          </a:p>
          <a:p>
            <a:r>
              <a:rPr lang="sl-SI" b="1" baseline="0" smtClean="0"/>
              <a:t>Single platform !!!!!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388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275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6898" indent="-236898" defTabSz="947593">
              <a:buFontTx/>
              <a:buAutoNum type="alphaLcParenBoth"/>
              <a:defRPr/>
            </a:pPr>
            <a:endParaRPr lang="en-US" dirty="0"/>
          </a:p>
          <a:p>
            <a:pPr marL="236898" indent="-236898" defTabSz="947593">
              <a:buFontTx/>
              <a:buAutoNum type="alphaLcParenBoth"/>
              <a:defRPr/>
            </a:pPr>
            <a:r>
              <a:rPr lang="sl-SI" dirty="0"/>
              <a:t>Maps – smart PIN</a:t>
            </a:r>
          </a:p>
          <a:p>
            <a:pPr marL="236898" indent="-236898" defTabSz="947593">
              <a:buFontTx/>
              <a:buAutoNum type="alphaLcParenBoth"/>
              <a:defRPr/>
            </a:pPr>
            <a:r>
              <a:rPr lang="sl-SI" dirty="0"/>
              <a:t>Vehicle tracking integration</a:t>
            </a:r>
          </a:p>
          <a:p>
            <a:pPr marL="236898" indent="-236898" defTabSz="947593">
              <a:buFontTx/>
              <a:buAutoNum type="alphaLcParenBoth"/>
              <a:defRPr/>
            </a:pPr>
            <a:r>
              <a:rPr lang="sl-SI" dirty="0"/>
              <a:t>Integratiob with higher level Asset management platform</a:t>
            </a:r>
          </a:p>
          <a:p>
            <a:pPr marL="236898" indent="-236898" defTabSz="947593">
              <a:buFontTx/>
              <a:buAutoNum type="alphaLcParenBoth"/>
              <a:defRPr/>
            </a:pPr>
            <a:r>
              <a:rPr lang="sl-SI" dirty="0"/>
              <a:t>24/7 – from a single location </a:t>
            </a:r>
          </a:p>
          <a:p>
            <a:pPr marL="236898" indent="-236898" defTabSz="947593">
              <a:buFontTx/>
              <a:buAutoNum type="alphaLcParenBoth"/>
              <a:defRPr/>
            </a:pPr>
            <a:r>
              <a:rPr lang="sl-SI" dirty="0"/>
              <a:t>Detailed visualistaion of equipment / status / set points....</a:t>
            </a:r>
            <a:endParaRPr lang="en-US" dirty="0"/>
          </a:p>
          <a:p>
            <a:pPr marL="236898" indent="-236898" defTabSz="947593">
              <a:buFontTx/>
              <a:buAutoNum type="alphaLcParenBoth"/>
              <a:defRPr/>
            </a:pPr>
            <a:endParaRPr lang="en-US" dirty="0"/>
          </a:p>
          <a:p>
            <a:endParaRPr lang="sl-SI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4022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Villas, appartments, residence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3847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Villas, appartments, residence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302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0949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6898" indent="-236898" defTabSz="947593">
              <a:buFontTx/>
              <a:buAutoNum type="alphaLcParenBoth"/>
              <a:defRPr/>
            </a:pPr>
            <a:endParaRPr lang="en-US" dirty="0"/>
          </a:p>
          <a:p>
            <a:pPr marL="236898" indent="-236898" defTabSz="947593">
              <a:buFontTx/>
              <a:buAutoNum type="alphaLcParenBoth"/>
              <a:defRPr/>
            </a:pPr>
            <a:r>
              <a:rPr lang="en-US" b="1" baseline="0" dirty="0" smtClean="0"/>
              <a:t>support massive systems </a:t>
            </a:r>
            <a:r>
              <a:rPr lang="en-US" baseline="0" dirty="0" smtClean="0"/>
              <a:t>using an </a:t>
            </a:r>
            <a:r>
              <a:rPr lang="en-US" b="1" baseline="0" dirty="0" smtClean="0"/>
              <a:t>object oriented model </a:t>
            </a:r>
            <a:r>
              <a:rPr lang="en-US" baseline="0" dirty="0" smtClean="0"/>
              <a:t>based on </a:t>
            </a:r>
            <a:r>
              <a:rPr lang="en-US" b="1" baseline="0" dirty="0" smtClean="0"/>
              <a:t>the ISA95 standard</a:t>
            </a:r>
            <a:r>
              <a:rPr lang="en-US" baseline="0" dirty="0" smtClean="0"/>
              <a:t>. It provides the means to </a:t>
            </a:r>
            <a:r>
              <a:rPr lang="en-US" b="1" baseline="0" dirty="0" smtClean="0"/>
              <a:t>store, cache and checkpoint </a:t>
            </a:r>
            <a:r>
              <a:rPr lang="en-US" baseline="0" dirty="0" smtClean="0"/>
              <a:t>the tags that are used in the equipment properties, and it functions as the organizational base </a:t>
            </a:r>
            <a:endParaRPr lang="en-US" dirty="0"/>
          </a:p>
          <a:p>
            <a:pPr marL="236898" indent="-236898" defTabSz="947593">
              <a:buFontTx/>
              <a:buAutoNum type="alphaLcParenBoth"/>
              <a:defRPr/>
            </a:pPr>
            <a:endParaRPr lang="en-US" dirty="0"/>
          </a:p>
          <a:p>
            <a:endParaRPr lang="sl-SI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3340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6898" indent="-236898" defTabSz="947593">
              <a:buFontTx/>
              <a:buAutoNum type="alphaLcParenBoth"/>
              <a:defRPr/>
            </a:pPr>
            <a:endParaRPr lang="en-US" dirty="0"/>
          </a:p>
          <a:p>
            <a:pPr marL="236898" indent="-236898" defTabSz="947593">
              <a:buFontTx/>
              <a:buAutoNum type="alphaLcParenBoth"/>
              <a:defRPr/>
            </a:pPr>
            <a:r>
              <a:rPr lang="en-US" b="1" baseline="0" dirty="0" smtClean="0"/>
              <a:t>support massive systems </a:t>
            </a:r>
            <a:r>
              <a:rPr lang="en-US" baseline="0" dirty="0" smtClean="0"/>
              <a:t>using an </a:t>
            </a:r>
            <a:r>
              <a:rPr lang="en-US" b="1" baseline="0" dirty="0" smtClean="0"/>
              <a:t>object oriented model </a:t>
            </a:r>
            <a:r>
              <a:rPr lang="en-US" baseline="0" dirty="0" smtClean="0"/>
              <a:t>based on </a:t>
            </a:r>
            <a:r>
              <a:rPr lang="en-US" b="1" baseline="0" dirty="0" smtClean="0"/>
              <a:t>the ISA95 standard</a:t>
            </a:r>
            <a:r>
              <a:rPr lang="en-US" baseline="0" dirty="0" smtClean="0"/>
              <a:t>. It provides the means to </a:t>
            </a:r>
            <a:r>
              <a:rPr lang="en-US" b="1" baseline="0" dirty="0" smtClean="0"/>
              <a:t>store, cache and checkpoint </a:t>
            </a:r>
            <a:r>
              <a:rPr lang="en-US" baseline="0" dirty="0" smtClean="0"/>
              <a:t>the tags that are used in the equipment properties, and it functions as the organizational base </a:t>
            </a:r>
            <a:endParaRPr lang="en-US" dirty="0"/>
          </a:p>
          <a:p>
            <a:pPr marL="236898" indent="-236898" defTabSz="947593">
              <a:buFontTx/>
              <a:buAutoNum type="alphaLcParenBoth"/>
              <a:defRPr/>
            </a:pPr>
            <a:endParaRPr lang="en-US" dirty="0"/>
          </a:p>
          <a:p>
            <a:endParaRPr lang="sl-SI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0643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6898" indent="-236898" defTabSz="947593">
              <a:buFontTx/>
              <a:buAutoNum type="alphaLcParenBoth"/>
              <a:defRPr/>
            </a:pPr>
            <a:r>
              <a:rPr lang="sl-SI" dirty="0"/>
              <a:t>WHY what is the GOAL </a:t>
            </a:r>
            <a:endParaRPr lang="en-US" dirty="0"/>
          </a:p>
          <a:p>
            <a:pPr marL="236898" indent="-236898" defTabSz="947593">
              <a:buFontTx/>
              <a:buAutoNum type="alphaLcParenBoth"/>
              <a:defRPr/>
            </a:pPr>
            <a:endParaRPr lang="en-US" dirty="0"/>
          </a:p>
          <a:p>
            <a:pPr marL="236898" indent="-236898" defTabSz="947593">
              <a:buFontTx/>
              <a:buAutoNum type="alphaLcParenBoth"/>
              <a:defRPr/>
            </a:pPr>
            <a:endParaRPr lang="en-US" dirty="0"/>
          </a:p>
          <a:p>
            <a:endParaRPr lang="sl-SI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490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Fault Detection and Diagnostics (FDD)</a:t>
            </a:r>
          </a:p>
          <a:p>
            <a:pPr marL="1243715" lvl="2" indent="-296123">
              <a:buFont typeface="Wingdings" panose="05000000000000000000" pitchFamily="2" charset="2"/>
              <a:buChar char="§"/>
            </a:pPr>
            <a:r>
              <a:rPr lang="en-US" dirty="0" smtClean="0"/>
              <a:t>Monitor and Predict Building Equipment Performance</a:t>
            </a:r>
          </a:p>
          <a:p>
            <a:pPr marL="1421389" lvl="3"/>
            <a:r>
              <a:rPr lang="sl-SI" dirty="0" smtClean="0"/>
              <a:t>- </a:t>
            </a:r>
            <a:r>
              <a:rPr lang="en-US" dirty="0" smtClean="0"/>
              <a:t>Chillers, Boilers, AHU, VAV, VFD</a:t>
            </a:r>
          </a:p>
          <a:p>
            <a:pPr marL="1243715" lvl="2" indent="-296123">
              <a:buFont typeface="Wingdings" panose="05000000000000000000" pitchFamily="2" charset="2"/>
              <a:buChar char="§"/>
            </a:pPr>
            <a:r>
              <a:rPr lang="en-US" dirty="0" smtClean="0"/>
              <a:t>Detect Problems Before Failure Occurs</a:t>
            </a:r>
          </a:p>
          <a:p>
            <a:endParaRPr lang="sl-SI" dirty="0"/>
          </a:p>
          <a:p>
            <a:r>
              <a:rPr lang="en-US" dirty="0"/>
              <a:t>A Predictive Maintenance program aims to identify the presence of a defect in such a way as to give sufficient time for the </a:t>
            </a:r>
            <a:endParaRPr lang="sl-SI" dirty="0"/>
          </a:p>
          <a:p>
            <a:r>
              <a:rPr lang="en-US" dirty="0"/>
              <a:t>maintenance department to identify the root cause of the problem, efficiently order the parts, and schedule and complete the repair before a failure occurs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5804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6898" indent="-236898" defTabSz="947593">
              <a:buFontTx/>
              <a:buAutoNum type="alphaLcParenBoth"/>
              <a:defRPr/>
            </a:pPr>
            <a:endParaRPr lang="en-US" dirty="0"/>
          </a:p>
          <a:p>
            <a:pPr marL="236898" indent="-236898" defTabSz="947593">
              <a:buFontTx/>
              <a:buAutoNum type="alphaLcParenBoth"/>
              <a:defRPr/>
            </a:pPr>
            <a:endParaRPr lang="en-US" dirty="0"/>
          </a:p>
          <a:p>
            <a:pPr marL="236898" indent="-236898" defTabSz="947593">
              <a:buFontTx/>
              <a:buAutoNum type="alphaLcParenBoth"/>
              <a:defRPr/>
            </a:pPr>
            <a:endParaRPr lang="en-US" dirty="0"/>
          </a:p>
          <a:p>
            <a:endParaRPr lang="sl-SI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82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This PPT is related to buildings .....know how, not for conferences ....FOR END USER / CLIENT</a:t>
            </a:r>
          </a:p>
          <a:p>
            <a:endParaRPr lang="sl-SI" smtClean="0"/>
          </a:p>
          <a:p>
            <a:r>
              <a:rPr lang="sl-SI" b="1" baseline="0" smtClean="0"/>
              <a:t>Single platform !!!!!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0758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6898" indent="-236898" defTabSz="947593">
              <a:buFontTx/>
              <a:buAutoNum type="alphaLcParenBoth"/>
              <a:defRPr/>
            </a:pPr>
            <a:endParaRPr lang="en-US" dirty="0"/>
          </a:p>
          <a:p>
            <a:pPr marL="236898" indent="-236898" defTabSz="947593">
              <a:buFontTx/>
              <a:buAutoNum type="alphaLcParenBoth"/>
              <a:defRPr/>
            </a:pPr>
            <a:r>
              <a:rPr lang="en-US" b="1" baseline="0" dirty="0" smtClean="0"/>
              <a:t>support massive systems </a:t>
            </a:r>
            <a:r>
              <a:rPr lang="en-US" baseline="0" dirty="0" smtClean="0"/>
              <a:t>using an </a:t>
            </a:r>
            <a:r>
              <a:rPr lang="en-US" b="1" baseline="0" dirty="0" smtClean="0"/>
              <a:t>object oriented model </a:t>
            </a:r>
            <a:r>
              <a:rPr lang="en-US" baseline="0" dirty="0" smtClean="0"/>
              <a:t>based on </a:t>
            </a:r>
            <a:r>
              <a:rPr lang="en-US" b="1" baseline="0" dirty="0" smtClean="0"/>
              <a:t>the ISA95 standard</a:t>
            </a:r>
            <a:r>
              <a:rPr lang="en-US" baseline="0" dirty="0" smtClean="0"/>
              <a:t>. It provides the means to </a:t>
            </a:r>
            <a:r>
              <a:rPr lang="en-US" b="1" baseline="0" dirty="0" smtClean="0"/>
              <a:t>store, cache and checkpoint </a:t>
            </a:r>
            <a:r>
              <a:rPr lang="en-US" baseline="0" dirty="0" smtClean="0"/>
              <a:t>the tags that are used in the equipment properties, and it functions as the organizational base </a:t>
            </a:r>
            <a:endParaRPr lang="en-US" dirty="0"/>
          </a:p>
          <a:p>
            <a:pPr marL="236898" indent="-236898" defTabSz="947593">
              <a:buFontTx/>
              <a:buAutoNum type="alphaLcParenBoth"/>
              <a:defRPr/>
            </a:pPr>
            <a:endParaRPr lang="en-US" dirty="0"/>
          </a:p>
          <a:p>
            <a:endParaRPr lang="sl-SI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292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Villas, appartments, residence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6768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396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5128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Villas, appartments, residence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3276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+ real time</a:t>
            </a:r>
            <a:r>
              <a:rPr lang="sl-SI" baseline="0" smtClean="0"/>
              <a:t> control and monitoring</a:t>
            </a:r>
          </a:p>
          <a:p>
            <a:r>
              <a:rPr lang="sl-SI" baseline="0" smtClean="0"/>
              <a:t>+ comfort</a:t>
            </a:r>
          </a:p>
          <a:p>
            <a:r>
              <a:rPr lang="sl-SI" baseline="0" smtClean="0"/>
              <a:t>+ platform for FM</a:t>
            </a:r>
          </a:p>
          <a:p>
            <a:r>
              <a:rPr lang="sl-SI" baseline="0" smtClean="0"/>
              <a:t>+ platform for 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132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This PPT is related to buildings .....know how, not for conferences ....FOR END USER / CLIENT</a:t>
            </a:r>
          </a:p>
          <a:p>
            <a:endParaRPr lang="sl-SI" smtClean="0"/>
          </a:p>
          <a:p>
            <a:r>
              <a:rPr lang="sl-SI" b="1" baseline="0" smtClean="0"/>
              <a:t>Single platform !!!!!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369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Villas, appartments, residence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535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Villas, appartments, residence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34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OSI </a:t>
            </a:r>
          </a:p>
          <a:p>
            <a:endParaRPr lang="sl-SI" smtClean="0"/>
          </a:p>
          <a:p>
            <a:r>
              <a:rPr lang="sl-SI" smtClean="0"/>
              <a:t>How</a:t>
            </a:r>
            <a:r>
              <a:rPr lang="sl-SI" baseline="0" smtClean="0"/>
              <a:t> our system is build – in layers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390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General description of our system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530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err="1" smtClean="0"/>
              <a:t>Different</a:t>
            </a:r>
            <a:r>
              <a:rPr lang="sl-SI" baseline="0" dirty="0" smtClean="0"/>
              <a:t> </a:t>
            </a:r>
            <a:r>
              <a:rPr lang="sl-SI" baseline="0" dirty="0" err="1" smtClean="0"/>
              <a:t>types</a:t>
            </a:r>
            <a:r>
              <a:rPr lang="sl-SI" baseline="0" dirty="0" smtClean="0"/>
              <a:t> </a:t>
            </a:r>
            <a:r>
              <a:rPr lang="sl-SI" baseline="0" dirty="0" err="1" smtClean="0"/>
              <a:t>of</a:t>
            </a:r>
            <a:r>
              <a:rPr lang="sl-SI" baseline="0" dirty="0" smtClean="0"/>
              <a:t> </a:t>
            </a:r>
            <a:r>
              <a:rPr lang="sl-SI" baseline="0" dirty="0" err="1" smtClean="0"/>
              <a:t>mounting</a:t>
            </a:r>
            <a:r>
              <a:rPr lang="sl-SI" baseline="0" dirty="0" smtClean="0"/>
              <a:t> / </a:t>
            </a:r>
            <a:r>
              <a:rPr lang="sl-SI" baseline="0" dirty="0" err="1" smtClean="0"/>
              <a:t>installation</a:t>
            </a:r>
            <a:r>
              <a:rPr lang="sl-SI" baseline="0" dirty="0" smtClean="0"/>
              <a:t> – </a:t>
            </a:r>
            <a:r>
              <a:rPr lang="sl-SI" baseline="0" dirty="0" err="1" smtClean="0"/>
              <a:t>focus</a:t>
            </a:r>
            <a:r>
              <a:rPr lang="sl-SI" baseline="0" dirty="0" smtClean="0"/>
              <a:t> on „pick up </a:t>
            </a:r>
            <a:r>
              <a:rPr lang="sl-SI" baseline="0" dirty="0" err="1" smtClean="0"/>
              <a:t>the</a:t>
            </a:r>
            <a:r>
              <a:rPr lang="sl-SI" baseline="0" dirty="0" smtClean="0"/>
              <a:t> module </a:t>
            </a:r>
            <a:r>
              <a:rPr lang="sl-SI" baseline="0" dirty="0" err="1" smtClean="0"/>
              <a:t>you</a:t>
            </a:r>
            <a:r>
              <a:rPr lang="sl-SI" baseline="0" dirty="0" smtClean="0"/>
              <a:t> </a:t>
            </a:r>
            <a:r>
              <a:rPr lang="sl-SI" baseline="0" dirty="0" err="1" smtClean="0"/>
              <a:t>need</a:t>
            </a:r>
            <a:r>
              <a:rPr lang="sl-SI" baseline="0" dirty="0" smtClean="0"/>
              <a:t>“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19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DDB1-C528-4622-ABDF-25B6C0D7FD6A}" type="datetimeFigureOut">
              <a:rPr lang="en-US" smtClean="0"/>
              <a:t>12/24/2017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803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DDB1-C528-4622-ABDF-25B6C0D7FD6A}" type="datetimeFigureOut">
              <a:rPr lang="en-US" smtClean="0"/>
              <a:t>12/24/2017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401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DDB1-C528-4622-ABDF-25B6C0D7FD6A}" type="datetimeFigureOut">
              <a:rPr lang="en-US" smtClean="0"/>
              <a:t>12/24/2017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298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322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DDB1-C528-4622-ABDF-25B6C0D7FD6A}" type="datetimeFigureOut">
              <a:rPr lang="en-US" smtClean="0"/>
              <a:t>12/24/2017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879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DDB1-C528-4622-ABDF-25B6C0D7FD6A}" type="datetimeFigureOut">
              <a:rPr lang="en-US" smtClean="0"/>
              <a:t>12/24/2017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989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DDB1-C528-4622-ABDF-25B6C0D7FD6A}" type="datetimeFigureOut">
              <a:rPr lang="en-US" smtClean="0"/>
              <a:t>12/24/2017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266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DDB1-C528-4622-ABDF-25B6C0D7FD6A}" type="datetimeFigureOut">
              <a:rPr lang="en-US" smtClean="0"/>
              <a:t>12/24/2017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9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DDB1-C528-4622-ABDF-25B6C0D7FD6A}" type="datetimeFigureOut">
              <a:rPr lang="en-US" smtClean="0"/>
              <a:t>12/24/2017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9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DDB1-C528-4622-ABDF-25B6C0D7FD6A}" type="datetimeFigureOut">
              <a:rPr lang="en-US" smtClean="0"/>
              <a:t>12/24/2017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42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DDB1-C528-4622-ABDF-25B6C0D7FD6A}" type="datetimeFigureOut">
              <a:rPr lang="en-US" smtClean="0"/>
              <a:t>12/24/2017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543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DDB1-C528-4622-ABDF-25B6C0D7FD6A}" type="datetimeFigureOut">
              <a:rPr lang="en-US" smtClean="0"/>
              <a:t>12/24/2017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35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accent1">
                <a:lumMod val="5000"/>
                <a:lumOff val="9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4DDB1-C528-4622-ABDF-25B6C0D7FD6A}" type="datetimeFigureOut">
              <a:rPr lang="en-US" smtClean="0"/>
              <a:t>12/24/2017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60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emf"/><Relationship Id="rId7" Type="http://schemas.openxmlformats.org/officeDocument/2006/relationships/slide" Target="slide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10" Type="http://schemas.openxmlformats.org/officeDocument/2006/relationships/image" Target="../media/image21.png"/><Relationship Id="rId4" Type="http://schemas.openxmlformats.org/officeDocument/2006/relationships/image" Target="../media/image30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2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jpg"/><Relationship Id="rId11" Type="http://schemas.openxmlformats.org/officeDocument/2006/relationships/image" Target="../media/image40.png"/><Relationship Id="rId5" Type="http://schemas.openxmlformats.org/officeDocument/2006/relationships/image" Target="../media/image34.emf"/><Relationship Id="rId15" Type="http://schemas.openxmlformats.org/officeDocument/2006/relationships/slide" Target="slide6.xml"/><Relationship Id="rId10" Type="http://schemas.openxmlformats.org/officeDocument/2006/relationships/image" Target="../media/image39.png"/><Relationship Id="rId19" Type="http://schemas.openxmlformats.org/officeDocument/2006/relationships/image" Target="../media/image42.png"/><Relationship Id="rId4" Type="http://schemas.openxmlformats.org/officeDocument/2006/relationships/image" Target="../media/image2.emf"/><Relationship Id="rId9" Type="http://schemas.openxmlformats.org/officeDocument/2006/relationships/image" Target="../media/image38.png"/><Relationship Id="rId14" Type="http://schemas.openxmlformats.org/officeDocument/2006/relationships/image" Target="../media/image33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slide" Target="slide6.xml"/><Relationship Id="rId4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emf"/><Relationship Id="rId7" Type="http://schemas.openxmlformats.org/officeDocument/2006/relationships/slide" Target="slide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21.png"/><Relationship Id="rId4" Type="http://schemas.openxmlformats.org/officeDocument/2006/relationships/image" Target="../media/image44.emf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6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em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slide" Target="slide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emf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2.em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16.png"/><Relationship Id="rId4" Type="http://schemas.openxmlformats.org/officeDocument/2006/relationships/slide" Target="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.emf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slide" Target="slid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slide" Target="slide6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.em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24.png"/><Relationship Id="rId5" Type="http://schemas.openxmlformats.org/officeDocument/2006/relationships/image" Target="../media/image74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slide" Target="slid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16.png"/><Relationship Id="rId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slide" Target="slid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16.png"/><Relationship Id="rId4" Type="http://schemas.openxmlformats.org/officeDocument/2006/relationships/slide" Target="slid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emf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slide" Target="slide6.xml"/><Relationship Id="rId9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.emf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16.png"/><Relationship Id="rId4" Type="http://schemas.openxmlformats.org/officeDocument/2006/relationships/slide" Target="slide6.xml"/><Relationship Id="rId9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slide" Target="slide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.emf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10" Type="http://schemas.openxmlformats.org/officeDocument/2006/relationships/image" Target="../media/image94.jpeg"/><Relationship Id="rId4" Type="http://schemas.openxmlformats.org/officeDocument/2006/relationships/image" Target="../media/image90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slide" Target="slide6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slide" Target="slide6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slide" Target="slide6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emf"/><Relationship Id="rId7" Type="http://schemas.openxmlformats.org/officeDocument/2006/relationships/image" Target="../media/image28.em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11" Type="http://schemas.openxmlformats.org/officeDocument/2006/relationships/image" Target="../media/image24.png"/><Relationship Id="rId5" Type="http://schemas.openxmlformats.org/officeDocument/2006/relationships/image" Target="../media/image26.emf"/><Relationship Id="rId10" Type="http://schemas.openxmlformats.org/officeDocument/2006/relationships/image" Target="../media/image16.png"/><Relationship Id="rId4" Type="http://schemas.openxmlformats.org/officeDocument/2006/relationships/image" Target="../media/image25.png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1859" y="3140968"/>
            <a:ext cx="6408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00B0F0"/>
                </a:solidFill>
              </a:rPr>
              <a:t>H</a:t>
            </a:r>
            <a:r>
              <a:rPr lang="sl-SI" sz="2400" b="1" dirty="0" smtClean="0"/>
              <a:t>IQ</a:t>
            </a:r>
            <a:r>
              <a:rPr lang="sl-SI" sz="2400" dirty="0" smtClean="0"/>
              <a:t> – </a:t>
            </a:r>
            <a:r>
              <a:rPr lang="sl-SI" sz="2400" dirty="0" err="1" smtClean="0"/>
              <a:t>building</a:t>
            </a:r>
            <a:r>
              <a:rPr lang="sl-SI" sz="2400" dirty="0" smtClean="0"/>
              <a:t> </a:t>
            </a:r>
            <a:r>
              <a:rPr lang="sl-SI" sz="2400" dirty="0" err="1" smtClean="0"/>
              <a:t>intelligence</a:t>
            </a:r>
            <a:r>
              <a:rPr lang="sl-SI" sz="24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 err="1" smtClean="0">
                <a:solidFill>
                  <a:schemeClr val="bg1">
                    <a:lumMod val="50000"/>
                  </a:schemeClr>
                </a:solidFill>
              </a:rPr>
              <a:t>Automation</a:t>
            </a:r>
            <a:r>
              <a:rPr lang="sl-SI" sz="2000" dirty="0" smtClean="0">
                <a:solidFill>
                  <a:schemeClr val="bg1">
                    <a:lumMod val="50000"/>
                  </a:schemeClr>
                </a:solidFill>
              </a:rPr>
              <a:t> &amp; BMS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 err="1" smtClean="0">
                <a:solidFill>
                  <a:schemeClr val="bg1">
                    <a:lumMod val="50000"/>
                  </a:schemeClr>
                </a:solidFill>
              </a:rPr>
              <a:t>operation</a:t>
            </a:r>
            <a:r>
              <a:rPr lang="sl-S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 err="1" smtClean="0">
                <a:solidFill>
                  <a:schemeClr val="bg1">
                    <a:lumMod val="50000"/>
                  </a:schemeClr>
                </a:solidFill>
              </a:rPr>
              <a:t>Facility</a:t>
            </a:r>
            <a:r>
              <a:rPr lang="sl-SI" sz="2000" dirty="0" smtClean="0">
                <a:solidFill>
                  <a:schemeClr val="bg1">
                    <a:lumMod val="50000"/>
                  </a:schemeClr>
                </a:solidFill>
              </a:rPr>
              <a:t>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 err="1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sl-SI" sz="2000" dirty="0" err="1" smtClean="0">
                <a:solidFill>
                  <a:schemeClr val="bg1">
                    <a:lumMod val="50000"/>
                  </a:schemeClr>
                </a:solidFill>
              </a:rPr>
              <a:t>ptimization</a:t>
            </a:r>
            <a:r>
              <a:rPr lang="sl-SI" sz="2000" dirty="0" smtClean="0">
                <a:solidFill>
                  <a:schemeClr val="bg1">
                    <a:lumMod val="50000"/>
                  </a:schemeClr>
                </a:solidFill>
              </a:rPr>
              <a:t> in real time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sl-SI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60" y="4509119"/>
            <a:ext cx="1674588" cy="152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1340768"/>
            <a:ext cx="3834828" cy="1379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2034" y="6165304"/>
            <a:ext cx="7216574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PRODUCTS &amp; SOLUTIONS  FOR BEST BUILDINGS &amp; EFFICIENT BUSINESS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48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 bwMode="auto">
          <a:xfrm>
            <a:off x="3026154" y="2066754"/>
            <a:ext cx="2395594" cy="1496660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r>
              <a:rPr lang="sl-SI" sz="18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Wide</a:t>
            </a:r>
            <a:r>
              <a:rPr lang="sl-SI" sz="1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 </a:t>
            </a:r>
            <a:r>
              <a:rPr lang="sl-SI" sz="18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conectivity</a:t>
            </a:r>
            <a:endParaRPr lang="sl-SI" sz="18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Ethernet</a:t>
            </a:r>
            <a:endParaRPr lang="sl-SI" sz="11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Serial</a:t>
            </a: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 (RS232,485)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WiFi</a:t>
            </a:r>
            <a:endParaRPr lang="en-US" sz="1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517787" y="2066753"/>
            <a:ext cx="2395594" cy="1496787"/>
          </a:xfrm>
          <a:prstGeom prst="rect">
            <a:avLst/>
          </a:prstGeom>
          <a:solidFill>
            <a:srgbClr val="002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r>
              <a:rPr lang="sl-SI" sz="1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Fully programable</a:t>
            </a: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r>
              <a:rPr lang="sl-SI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EN 61131-3</a:t>
            </a:r>
            <a:r>
              <a:rPr lang="sl-SI" sz="1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	</a:t>
            </a:r>
            <a:endParaRPr lang="en-US" sz="18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702" y="4927244"/>
            <a:ext cx="792122" cy="79212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8194285" y="452127"/>
            <a:ext cx="3888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err="1" smtClean="0">
                <a:solidFill>
                  <a:schemeClr val="tx2"/>
                </a:solidFill>
              </a:rPr>
              <a:t>Main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Controller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530242" y="2066753"/>
            <a:ext cx="3185133" cy="1496660"/>
          </a:xfrm>
          <a:prstGeom prst="rect">
            <a:avLst/>
          </a:prstGeom>
          <a:solidFill>
            <a:srgbClr val="002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r>
              <a:rPr lang="sl-SI" sz="1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Industrial grade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230V AC or 24V DC supply voltages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35mm DIN rail mounted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Opto isolated inputs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Communication and status LEDs </a:t>
            </a:r>
            <a:endParaRPr lang="en-US" sz="1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531294" y="3626367"/>
            <a:ext cx="3184081" cy="2244961"/>
          </a:xfrm>
          <a:prstGeom prst="rect">
            <a:avLst/>
          </a:prstGeom>
          <a:solidFill>
            <a:srgbClr val="002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r>
              <a:rPr lang="sl-SI" sz="1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Performance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err="1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Advanced</a:t>
            </a:r>
            <a:r>
              <a:rPr lang="sl-SI" sz="1100" dirty="0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 ARM CPU, </a:t>
            </a:r>
            <a:r>
              <a:rPr lang="sl-SI" sz="1100" dirty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l</a:t>
            </a:r>
            <a:r>
              <a:rPr lang="sl-SI" sz="1100" dirty="0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arge </a:t>
            </a:r>
            <a:r>
              <a:rPr lang="sl-SI" sz="1100" dirty="0" err="1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user</a:t>
            </a:r>
            <a:r>
              <a:rPr lang="sl-SI" sz="1100" dirty="0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 </a:t>
            </a:r>
            <a:r>
              <a:rPr lang="sl-SI" sz="1100" dirty="0" err="1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memory</a:t>
            </a:r>
            <a:r>
              <a:rPr lang="sl-SI" sz="1100" dirty="0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, </a:t>
            </a:r>
            <a:r>
              <a:rPr lang="sl-SI" sz="1100" dirty="0" err="1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multiprocessor</a:t>
            </a:r>
            <a:r>
              <a:rPr lang="sl-SI" sz="1100" dirty="0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 </a:t>
            </a:r>
            <a:r>
              <a:rPr lang="sl-SI" sz="1100" dirty="0" err="1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structure</a:t>
            </a:r>
            <a:endParaRPr lang="sl-SI" sz="1100" dirty="0" smtClean="0">
              <a:solidFill>
                <a:schemeClr val="bg1">
                  <a:lumMod val="85000"/>
                </a:schemeClr>
              </a:solidFill>
              <a:latin typeface="+mj-lt"/>
              <a:ea typeface="Segoe UI" pitchFamily="34" charset="0"/>
              <a:cs typeface="Segoe UI" pitchFamily="34" charset="0"/>
            </a:endParaRP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err="1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Ethernet</a:t>
            </a:r>
            <a:r>
              <a:rPr lang="sl-SI" sz="1100" dirty="0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 and 2 x RS232 open </a:t>
            </a:r>
            <a:r>
              <a:rPr lang="sl-SI" sz="1100" dirty="0" err="1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protocol</a:t>
            </a:r>
            <a:r>
              <a:rPr lang="sl-SI" sz="1100" dirty="0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 ports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CAN communication with expansion units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10MHz high speed counter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Fully vertical integration from devices to cloud</a:t>
            </a:r>
            <a:endParaRPr lang="en-US" sz="11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endParaRPr lang="en-US" sz="1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91097" y="3146781"/>
            <a:ext cx="2694808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51073" y="3584391"/>
            <a:ext cx="3350161" cy="260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Picture 11">
            <a:hlinkClick r:id="rId7" action="ppaction://hlinksldjump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960552" y="1294165"/>
            <a:ext cx="936104" cy="687201"/>
            <a:chOff x="10488488" y="2060848"/>
            <a:chExt cx="936104" cy="687201"/>
          </a:xfrm>
        </p:grpSpPr>
        <p:sp>
          <p:nvSpPr>
            <p:cNvPr id="14" name="Rounded Rectangle 13"/>
            <p:cNvSpPr/>
            <p:nvPr/>
          </p:nvSpPr>
          <p:spPr>
            <a:xfrm>
              <a:off x="10488488" y="2060848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300" y="2191578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Left Arrow 19"/>
            <p:cNvSpPr/>
            <p:nvPr/>
          </p:nvSpPr>
          <p:spPr>
            <a:xfrm>
              <a:off x="11064788" y="2404448"/>
              <a:ext cx="184902" cy="144016"/>
            </a:xfrm>
            <a:prstGeom prst="leftArrow">
              <a:avLst/>
            </a:prstGeom>
            <a:solidFill>
              <a:srgbClr val="00B0F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11624" y="6406063"/>
            <a:ext cx="901013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POWERFULL UNIVERSAL DDC CONTROLLER – FOR ADVANCED CONTROL AND CONNECTIVITY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2" name="Picture 6" descr="C:\Users\Direktor\OneDrive\2016 in\5 PPT in PROSPEKTI\HIQ\logoti in pravila\HIQ logotyp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459943"/>
            <a:ext cx="626951" cy="3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63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3405" y="489781"/>
            <a:ext cx="45905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smtClean="0">
                <a:solidFill>
                  <a:schemeClr val="tx2"/>
                </a:solidFill>
              </a:rPr>
              <a:t>IOT &amp; </a:t>
            </a:r>
            <a:r>
              <a:rPr lang="sl-SI" sz="4400" dirty="0" err="1" smtClean="0">
                <a:solidFill>
                  <a:schemeClr val="tx2"/>
                </a:solidFill>
              </a:rPr>
              <a:t>Connectivity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953" y="2456355"/>
            <a:ext cx="6388821" cy="3857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3" name="Group 2"/>
          <p:cNvGrpSpPr/>
          <p:nvPr/>
        </p:nvGrpSpPr>
        <p:grpSpPr>
          <a:xfrm>
            <a:off x="10272464" y="2995744"/>
            <a:ext cx="1566185" cy="2739430"/>
            <a:chOff x="10627867" y="2995744"/>
            <a:chExt cx="1566185" cy="27394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2752" y="3568700"/>
              <a:ext cx="457200" cy="381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5123" y="3556000"/>
              <a:ext cx="815521" cy="3937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56160" y="4146419"/>
              <a:ext cx="1177925" cy="23889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36982" y="2995744"/>
              <a:ext cx="1179073" cy="37623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56160" y="4461515"/>
              <a:ext cx="673100" cy="6731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375338" y="4676944"/>
              <a:ext cx="818714" cy="2422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627867" y="5295407"/>
              <a:ext cx="1206218" cy="43976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 bwMode="auto">
          <a:xfrm>
            <a:off x="611965" y="1053500"/>
            <a:ext cx="2395594" cy="1496660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r>
              <a:rPr lang="sl-SI" sz="1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Open </a:t>
            </a:r>
            <a:r>
              <a:rPr lang="sl-SI" sz="18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conectivity</a:t>
            </a:r>
            <a:endParaRPr lang="sl-SI" sz="18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INTERNET / ETHERNET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GSM/PRS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MQTT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OPC, …</a:t>
            </a:r>
            <a:endParaRPr lang="en-US" sz="1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116053" y="1053499"/>
            <a:ext cx="3727757" cy="1496660"/>
          </a:xfrm>
          <a:prstGeom prst="rect">
            <a:avLst/>
          </a:prstGeom>
          <a:solidFill>
            <a:srgbClr val="002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r>
              <a:rPr lang="sl-SI" sz="180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Free Network topology</a:t>
            </a: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endParaRPr lang="en-US" sz="1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11966" y="2716633"/>
            <a:ext cx="2395594" cy="1537867"/>
          </a:xfrm>
          <a:prstGeom prst="rect">
            <a:avLst/>
          </a:prstGeom>
          <a:solidFill>
            <a:srgbClr val="002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r>
              <a:rPr lang="sl-SI" sz="180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Open protocol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Varius protocol supported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Special COM modules</a:t>
            </a: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endParaRPr lang="en-US" sz="1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graphicFrame>
        <p:nvGraphicFramePr>
          <p:cNvPr id="19" name="Object 4"/>
          <p:cNvGraphicFramePr>
            <a:graphicFrameLocks noChangeAspect="1"/>
          </p:cNvGraphicFramePr>
          <p:nvPr>
            <p:extLst/>
          </p:nvPr>
        </p:nvGraphicFramePr>
        <p:xfrm>
          <a:off x="3720248" y="1447008"/>
          <a:ext cx="1385152" cy="882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CorelDRAW" r:id="rId13" imgW="1310760" imgH="835560" progId="CorelDraw.Graphic.7">
                  <p:embed/>
                </p:oleObj>
              </mc:Choice>
              <mc:Fallback>
                <p:oleObj name="CorelDRAW" r:id="rId13" imgW="1310760" imgH="835560" progId="CorelDraw.Graphic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0248" y="1447008"/>
                        <a:ext cx="1385152" cy="8827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>
            <a:hlinkClick r:id="rId15" action="ppaction://hlinksldjump"/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0960552" y="1294165"/>
            <a:ext cx="936104" cy="687201"/>
            <a:chOff x="10488488" y="2060848"/>
            <a:chExt cx="936104" cy="687201"/>
          </a:xfrm>
        </p:grpSpPr>
        <p:sp>
          <p:nvSpPr>
            <p:cNvPr id="22" name="Rounded Rectangle 21"/>
            <p:cNvSpPr/>
            <p:nvPr/>
          </p:nvSpPr>
          <p:spPr>
            <a:xfrm>
              <a:off x="10488488" y="2060848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300" y="2191578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Left Arrow 23"/>
            <p:cNvSpPr/>
            <p:nvPr/>
          </p:nvSpPr>
          <p:spPr>
            <a:xfrm>
              <a:off x="11064788" y="2404448"/>
              <a:ext cx="184902" cy="144016"/>
            </a:xfrm>
            <a:prstGeom prst="leftArrow">
              <a:avLst/>
            </a:prstGeom>
            <a:solidFill>
              <a:srgbClr val="00B0F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25" name="Picture 6" descr="C:\Users\Direktor\OneDrive\2016 in\5 PPT in PROSPEKTI\HIQ\logoti in pravila\HIQ logotyp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459943"/>
            <a:ext cx="626951" cy="3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42" y="5895966"/>
            <a:ext cx="794287" cy="70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6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397" y="2199392"/>
            <a:ext cx="4931139" cy="3359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15" name="Group 14"/>
          <p:cNvGrpSpPr/>
          <p:nvPr/>
        </p:nvGrpSpPr>
        <p:grpSpPr>
          <a:xfrm>
            <a:off x="431800" y="1416100"/>
            <a:ext cx="4872112" cy="4143217"/>
            <a:chOff x="277031" y="0"/>
            <a:chExt cx="4791217" cy="493395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77033" y="0"/>
              <a:ext cx="4791215" cy="1478865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201680" rIns="36000" bIns="1075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2206"/>
                </a:spcAft>
              </a:pPr>
              <a:r>
                <a:rPr lang="sl-SI" sz="3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Controller</a:t>
              </a:r>
              <a:r>
                <a:rPr lang="sl-SI" sz="36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sl-SI" sz="3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level</a:t>
              </a:r>
              <a:r>
                <a:rPr lang="sl-SI" sz="3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sl-SI" sz="3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network</a:t>
              </a:r>
              <a:endParaRPr lang="en-US" sz="3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77031" y="1586151"/>
              <a:ext cx="4791217" cy="3347799"/>
              <a:chOff x="376782" y="2216447"/>
              <a:chExt cx="7291708" cy="4262256"/>
            </a:xfrm>
          </p:grpSpPr>
          <p:sp>
            <p:nvSpPr>
              <p:cNvPr id="18" name="Rectangle 17"/>
              <p:cNvSpPr/>
              <p:nvPr/>
            </p:nvSpPr>
            <p:spPr bwMode="auto">
              <a:xfrm>
                <a:off x="376783" y="2216447"/>
                <a:ext cx="3603125" cy="2100517"/>
              </a:xfrm>
              <a:prstGeom prst="rect">
                <a:avLst/>
              </a:prstGeom>
              <a:solidFill>
                <a:srgbClr val="FF9900">
                  <a:alpha val="89804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146304" rIns="3600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Operator </a:t>
                </a:r>
                <a:r>
                  <a:rPr lang="sl-SI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layer</a:t>
                </a:r>
                <a:endParaRPr lang="sl-SI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107950" indent="-107950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882"/>
                  </a:spcAft>
                  <a:buFont typeface="Arial" panose="020B0604020202020204" pitchFamily="34" charset="0"/>
                  <a:buChar char="•"/>
                </a:pPr>
                <a:r>
                  <a:rPr lang="sl-SI" sz="12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itchFamily="34" charset="0"/>
                    <a:cs typeface="Segoe UI" pitchFamily="34" charset="0"/>
                  </a:rPr>
                  <a:t>Graphical user interface</a:t>
                </a:r>
              </a:p>
              <a:p>
                <a:pPr marL="107950" indent="-107950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882"/>
                  </a:spcAft>
                  <a:buFont typeface="Arial" panose="020B0604020202020204" pitchFamily="34" charset="0"/>
                  <a:buChar char="•"/>
                </a:pPr>
                <a:r>
                  <a:rPr lang="sl-SI" sz="12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itchFamily="34" charset="0"/>
                    <a:cs typeface="Segoe UI" pitchFamily="34" charset="0"/>
                  </a:rPr>
                  <a:t>Local, mobile and remote access</a:t>
                </a:r>
              </a:p>
              <a:p>
                <a:pPr marL="107950" indent="-107950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882"/>
                  </a:spcAft>
                  <a:buFont typeface="Arial" panose="020B0604020202020204" pitchFamily="34" charset="0"/>
                  <a:buChar char="•"/>
                </a:pPr>
                <a:r>
                  <a:rPr lang="sl-SI" sz="12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itchFamily="34" charset="0"/>
                    <a:cs typeface="Segoe UI" pitchFamily="34" charset="0"/>
                  </a:rPr>
                  <a:t>Data  logging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4065365" y="2216447"/>
                <a:ext cx="3603125" cy="2100517"/>
              </a:xfrm>
              <a:prstGeom prst="rect">
                <a:avLst/>
              </a:prstGeom>
              <a:solidFill>
                <a:srgbClr val="0072C6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146304" rIns="3600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endParaRPr lang="sl-SI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System</a:t>
                </a:r>
                <a:r>
                  <a:rPr lang="sl-SI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 integration layer</a:t>
                </a:r>
              </a:p>
              <a:p>
                <a:pPr marL="107950" indent="-107950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882"/>
                  </a:spcAft>
                  <a:buFont typeface="Arial" panose="020B0604020202020204" pitchFamily="34" charset="0"/>
                  <a:buChar char="•"/>
                </a:pPr>
                <a:r>
                  <a:rPr lang="sl-SI" sz="12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itchFamily="34" charset="0"/>
                    <a:cs typeface="Segoe UI" pitchFamily="34" charset="0"/>
                  </a:rPr>
                  <a:t>Based on TCP/IP</a:t>
                </a:r>
              </a:p>
              <a:p>
                <a:pPr marL="107950" indent="-107950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882"/>
                  </a:spcAft>
                  <a:buFont typeface="Arial" panose="020B0604020202020204" pitchFamily="34" charset="0"/>
                  <a:buChar char="•"/>
                </a:pPr>
                <a:r>
                  <a:rPr lang="sl-SI" sz="12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itchFamily="34" charset="0"/>
                    <a:cs typeface="Segoe UI" pitchFamily="34" charset="0"/>
                  </a:rPr>
                  <a:t>OPC Server</a:t>
                </a:r>
              </a:p>
              <a:p>
                <a:pPr marL="107950" indent="-107950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882"/>
                  </a:spcAft>
                  <a:buFont typeface="Arial" panose="020B0604020202020204" pitchFamily="34" charset="0"/>
                  <a:buChar char="•"/>
                </a:pPr>
                <a:r>
                  <a:rPr lang="sl-SI" sz="1200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itchFamily="34" charset="0"/>
                    <a:cs typeface="Segoe UI" pitchFamily="34" charset="0"/>
                  </a:rPr>
                  <a:t>Remote</a:t>
                </a:r>
                <a:r>
                  <a:rPr lang="sl-SI" sz="12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itchFamily="34" charset="0"/>
                    <a:cs typeface="Segoe UI" pitchFamily="34" charset="0"/>
                  </a:rPr>
                  <a:t> </a:t>
                </a:r>
                <a:r>
                  <a:rPr lang="sl-SI" sz="1200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itchFamily="34" charset="0"/>
                    <a:cs typeface="Segoe UI" pitchFamily="34" charset="0"/>
                  </a:rPr>
                  <a:t>programming</a:t>
                </a:r>
                <a:r>
                  <a:rPr lang="sl-SI" sz="12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itchFamily="34" charset="0"/>
                    <a:cs typeface="Segoe UI" pitchFamily="34" charset="0"/>
                  </a:rPr>
                  <a:t> &amp; </a:t>
                </a:r>
                <a:r>
                  <a:rPr lang="sl-SI" sz="1200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itchFamily="34" charset="0"/>
                    <a:cs typeface="Segoe UI" pitchFamily="34" charset="0"/>
                  </a:rPr>
                  <a:t>maintenance</a:t>
                </a:r>
                <a:endPara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endParaRPr lang="en-US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376782" y="4378185"/>
                <a:ext cx="3603125" cy="2100516"/>
              </a:xfrm>
              <a:prstGeom prst="rect">
                <a:avLst/>
              </a:prstGeom>
              <a:solidFill>
                <a:srgbClr val="00487E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146304" rIns="3600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Network of decentralized controllers</a:t>
                </a:r>
                <a:endParaRPr lang="en-US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065365" y="4378187"/>
                <a:ext cx="3603125" cy="2100516"/>
              </a:xfrm>
              <a:prstGeom prst="rect">
                <a:avLst/>
              </a:prstGeom>
              <a:solidFill>
                <a:srgbClr val="009E49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146304" rIns="3600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Connection to other automation systems</a:t>
                </a:r>
                <a:endParaRPr lang="en-US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12" name="Picture 11">
            <a:hlinkClick r:id="rId5" action="ppaction://hlinksldjump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960552" y="1294165"/>
            <a:ext cx="936104" cy="687201"/>
            <a:chOff x="10488488" y="2060848"/>
            <a:chExt cx="936104" cy="687201"/>
          </a:xfrm>
        </p:grpSpPr>
        <p:sp>
          <p:nvSpPr>
            <p:cNvPr id="14" name="Rounded Rectangle 13"/>
            <p:cNvSpPr/>
            <p:nvPr/>
          </p:nvSpPr>
          <p:spPr>
            <a:xfrm>
              <a:off x="10488488" y="2060848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300" y="2191578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Left Arrow 22"/>
            <p:cNvSpPr/>
            <p:nvPr/>
          </p:nvSpPr>
          <p:spPr>
            <a:xfrm>
              <a:off x="11064788" y="2404448"/>
              <a:ext cx="184902" cy="144016"/>
            </a:xfrm>
            <a:prstGeom prst="leftArrow">
              <a:avLst/>
            </a:prstGeom>
            <a:solidFill>
              <a:srgbClr val="00B0F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438392" y="6406063"/>
            <a:ext cx="728336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CONNECT ON ALL LAYERS USING VARIOUS PROTOCOLS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89675" y="433127"/>
            <a:ext cx="5440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err="1" smtClean="0">
                <a:solidFill>
                  <a:schemeClr val="tx2"/>
                </a:solidFill>
              </a:rPr>
              <a:t>High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level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Connectivity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27" name="Picture 6" descr="C:\Users\Direktor\OneDrive\2016 in\5 PPT in PROSPEKTI\HIQ\logoti in pravila\HIQ logotyp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459943"/>
            <a:ext cx="626951" cy="3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21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9638" y="1790326"/>
            <a:ext cx="11170978" cy="4033804"/>
            <a:chOff x="533138" y="888626"/>
            <a:chExt cx="8072756" cy="4033804"/>
          </a:xfrm>
        </p:grpSpPr>
        <p:sp>
          <p:nvSpPr>
            <p:cNvPr id="9" name="Rectangle 8"/>
            <p:cNvSpPr/>
            <p:nvPr/>
          </p:nvSpPr>
          <p:spPr bwMode="auto">
            <a:xfrm>
              <a:off x="533138" y="888627"/>
              <a:ext cx="1982542" cy="1983621"/>
            </a:xfrm>
            <a:prstGeom prst="rect">
              <a:avLst/>
            </a:prstGeom>
            <a:solidFill>
              <a:srgbClr val="0072C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882"/>
                </a:spcAft>
              </a:pP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HVAC</a:t>
              </a:r>
              <a:endParaRPr lang="en-US" sz="16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HVAC</a:t>
              </a: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FCU</a:t>
              </a:r>
              <a:endParaRPr lang="sl-SI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VAV</a:t>
              </a:r>
              <a:endParaRPr lang="en-US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Chillers</a:t>
              </a:r>
              <a:endParaRPr lang="sl-SI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Room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Control</a:t>
              </a:r>
              <a:endParaRPr lang="en-US" sz="1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552387" y="888626"/>
              <a:ext cx="1983340" cy="1983622"/>
            </a:xfrm>
            <a:prstGeom prst="rect">
              <a:avLst/>
            </a:prstGeom>
            <a:solidFill>
              <a:srgbClr val="00205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882"/>
                </a:spcAft>
              </a:pPr>
              <a:r>
                <a:rPr lang="en-US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Light control</a:t>
              </a: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ON/OFF</a:t>
              </a: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DALI</a:t>
              </a: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DSI</a:t>
              </a: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Analog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endParaRPr lang="en-US" sz="1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588938" y="888627"/>
              <a:ext cx="2016956" cy="198362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882"/>
                </a:spcAft>
              </a:pP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Access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control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, CCTV</a:t>
              </a:r>
              <a:endParaRPr lang="en-US" sz="1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ID,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tags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, RFID</a:t>
              </a: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Soft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key</a:t>
              </a:r>
              <a:endParaRPr lang="sl-SI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Time &amp;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space</a:t>
              </a:r>
              <a:endParaRPr lang="en-US" sz="1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33138" y="2905188"/>
              <a:ext cx="1982542" cy="2017242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882"/>
                </a:spcAft>
              </a:pP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People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counting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,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occupancy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,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density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,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foot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fall</a:t>
              </a:r>
              <a:endParaRPr lang="en-US" sz="1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4572003" y="2905188"/>
              <a:ext cx="1982542" cy="2017242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882"/>
                </a:spcAft>
              </a:pP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System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integration</a:t>
              </a:r>
              <a:endParaRPr lang="en-US" sz="16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Integration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of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all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differnet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systems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in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buildings</a:t>
              </a:r>
              <a:endParaRPr lang="sl-SI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Security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&amp;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Safety</a:t>
              </a:r>
              <a:endParaRPr lang="sl-SI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CCTV</a:t>
              </a: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Fire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detection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and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prevention</a:t>
              </a:r>
              <a:endParaRPr lang="sl-SI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Auxiliarly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systems</a:t>
              </a:r>
              <a:endParaRPr lang="sl-SI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6588937" y="2905188"/>
              <a:ext cx="2016956" cy="2017242"/>
            </a:xfrm>
            <a:prstGeom prst="rect">
              <a:avLst/>
            </a:prstGeom>
            <a:solidFill>
              <a:srgbClr val="1572B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882"/>
                </a:spcAft>
              </a:pP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PV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plants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,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energy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systems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,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transformer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stations</a:t>
              </a:r>
              <a:endParaRPr lang="en-US" sz="1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555069" y="2905188"/>
              <a:ext cx="1983340" cy="2017242"/>
            </a:xfrm>
            <a:prstGeom prst="rect">
              <a:avLst/>
            </a:prstGeom>
            <a:solidFill>
              <a:srgbClr val="0072C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882"/>
                </a:spcAft>
              </a:pP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Car Park Management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and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guidance</a:t>
              </a:r>
              <a:endParaRPr lang="en-US" sz="1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4572001" y="888628"/>
              <a:ext cx="1982541" cy="1983623"/>
            </a:xfrm>
            <a:prstGeom prst="rect">
              <a:avLst/>
            </a:prstGeom>
            <a:solidFill>
              <a:srgbClr val="0072C6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882"/>
                </a:spcAft>
              </a:pP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DG, UPS, PUMPS..</a:t>
              </a:r>
              <a:endParaRPr lang="en-US" sz="1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Monitor 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of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crucial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systems</a:t>
              </a:r>
              <a:endParaRPr lang="en-US" sz="1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5" name="Picture 14">
            <a:hlinkClick r:id="rId4" action="ppaction://hlinksldjump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9638" y="5877272"/>
            <a:ext cx="1117097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800" dirty="0" smtClean="0">
                <a:solidFill>
                  <a:schemeClr val="bg1"/>
                </a:solidFill>
              </a:rPr>
              <a:t>Integration of ALL systems for Synergic results!</a:t>
            </a:r>
            <a:endParaRPr lang="sl-SI" sz="2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72064" y="388085"/>
            <a:ext cx="62178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err="1" smtClean="0">
                <a:solidFill>
                  <a:schemeClr val="tx2"/>
                </a:solidFill>
              </a:rPr>
              <a:t>Control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everything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endParaRPr lang="en-US" sz="4400" dirty="0">
              <a:solidFill>
                <a:schemeClr val="tx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960552" y="1294165"/>
            <a:ext cx="936104" cy="687201"/>
            <a:chOff x="10488488" y="2060848"/>
            <a:chExt cx="936104" cy="687201"/>
          </a:xfrm>
        </p:grpSpPr>
        <p:sp>
          <p:nvSpPr>
            <p:cNvPr id="19" name="Rounded Rectangle 18"/>
            <p:cNvSpPr/>
            <p:nvPr/>
          </p:nvSpPr>
          <p:spPr>
            <a:xfrm>
              <a:off x="10488488" y="2060848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300" y="2191578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Left Arrow 21"/>
            <p:cNvSpPr/>
            <p:nvPr/>
          </p:nvSpPr>
          <p:spPr>
            <a:xfrm>
              <a:off x="11064788" y="2404448"/>
              <a:ext cx="184902" cy="144016"/>
            </a:xfrm>
            <a:prstGeom prst="leftArrow">
              <a:avLst/>
            </a:prstGeom>
            <a:solidFill>
              <a:srgbClr val="00B0F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24" name="Picture 6" descr="C:\Users\Direktor\OneDrive\2016 in\5 PPT in PROSPEKTI\HIQ\logoti in pravila\HIQ logotyp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459943"/>
            <a:ext cx="626951" cy="3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91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856" y="3861048"/>
            <a:ext cx="6186640" cy="2347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431800" y="1416100"/>
            <a:ext cx="4023360" cy="4143217"/>
            <a:chOff x="277031" y="0"/>
            <a:chExt cx="4791217" cy="493395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277033" y="0"/>
              <a:ext cx="4791215" cy="1478865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53" tIns="201680" rIns="134453" bIns="1075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2206"/>
                </a:spcAft>
              </a:pPr>
              <a:r>
                <a:rPr lang="sl-SI" sz="3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Intelligent</a:t>
              </a:r>
              <a:r>
                <a:rPr lang="sl-SI" sz="3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 I/O Network</a:t>
              </a:r>
              <a:endParaRPr lang="en-US" sz="3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77031" y="1586151"/>
              <a:ext cx="4791217" cy="3347799"/>
              <a:chOff x="376782" y="2216447"/>
              <a:chExt cx="7291708" cy="4262256"/>
            </a:xfrm>
          </p:grpSpPr>
          <p:sp>
            <p:nvSpPr>
              <p:cNvPr id="21" name="Rectangle 20"/>
              <p:cNvSpPr/>
              <p:nvPr/>
            </p:nvSpPr>
            <p:spPr bwMode="auto">
              <a:xfrm>
                <a:off x="376783" y="2216447"/>
                <a:ext cx="3603125" cy="2100517"/>
              </a:xfrm>
              <a:prstGeom prst="rect">
                <a:avLst/>
              </a:prstGeom>
              <a:solidFill>
                <a:srgbClr val="FF9900">
                  <a:alpha val="89804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CAN bus for fast and relible communication</a:t>
                </a:r>
                <a:endParaRPr lang="en-US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4065365" y="2216447"/>
                <a:ext cx="3603125" cy="2100517"/>
              </a:xfrm>
              <a:prstGeom prst="rect">
                <a:avLst/>
              </a:prstGeom>
              <a:solidFill>
                <a:srgbClr val="0072C6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Up to 31 expansion modules in free bus technology</a:t>
                </a:r>
                <a:endParaRPr lang="en-US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376782" y="4378185"/>
                <a:ext cx="3603125" cy="2100516"/>
              </a:xfrm>
              <a:prstGeom prst="rect">
                <a:avLst/>
              </a:prstGeom>
              <a:solidFill>
                <a:srgbClr val="00487E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No DIP switches, all modules are autodetected</a:t>
                </a:r>
                <a:endParaRPr lang="en-US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4065365" y="4378187"/>
                <a:ext cx="3603125" cy="2100516"/>
              </a:xfrm>
              <a:prstGeom prst="rect">
                <a:avLst/>
              </a:prstGeom>
              <a:solidFill>
                <a:srgbClr val="009E49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anose="020B0502040204020203" pitchFamily="34" charset="0"/>
                    <a:cs typeface="Segoe UI" panose="020B0502040204020203" pitchFamily="34" charset="0"/>
                  </a:rPr>
                  <a:t>Adding modules without effecting exhisting system</a:t>
                </a:r>
                <a:endParaRPr lang="en-US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25" name="Picture 10" descr="Ozicenj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1886" y="659450"/>
            <a:ext cx="2074642" cy="2968175"/>
          </a:xfrm>
          <a:prstGeom prst="rect">
            <a:avLst/>
          </a:prstGeom>
          <a:noFill/>
        </p:spPr>
      </p:pic>
      <p:pic>
        <p:nvPicPr>
          <p:cNvPr id="26" name="Picture 9" descr="Oranzni kabel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43254" y="1744906"/>
            <a:ext cx="1938199" cy="1348070"/>
          </a:xfrm>
          <a:prstGeom prst="rect">
            <a:avLst/>
          </a:prstGeom>
          <a:noFill/>
        </p:spPr>
      </p:pic>
      <p:pic>
        <p:nvPicPr>
          <p:cNvPr id="14" name="Picture 13">
            <a:hlinkClick r:id="rId7" action="ppaction://hlinksldjump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960552" y="1294165"/>
            <a:ext cx="936104" cy="687201"/>
            <a:chOff x="10488488" y="2060848"/>
            <a:chExt cx="936104" cy="687201"/>
          </a:xfrm>
        </p:grpSpPr>
        <p:sp>
          <p:nvSpPr>
            <p:cNvPr id="16" name="Rounded Rectangle 15"/>
            <p:cNvSpPr/>
            <p:nvPr/>
          </p:nvSpPr>
          <p:spPr>
            <a:xfrm>
              <a:off x="10488488" y="2060848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300" y="2191578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Left Arrow 26"/>
            <p:cNvSpPr/>
            <p:nvPr/>
          </p:nvSpPr>
          <p:spPr>
            <a:xfrm>
              <a:off x="11064788" y="2404448"/>
              <a:ext cx="184902" cy="144016"/>
            </a:xfrm>
            <a:prstGeom prst="leftArrow">
              <a:avLst/>
            </a:prstGeom>
            <a:solidFill>
              <a:srgbClr val="00B0F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741791" y="486898"/>
            <a:ext cx="6278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err="1" smtClean="0">
                <a:solidFill>
                  <a:schemeClr val="tx2"/>
                </a:solidFill>
              </a:rPr>
              <a:t>Efficient</a:t>
            </a:r>
            <a:r>
              <a:rPr lang="sl-SI" sz="2800" dirty="0" smtClean="0">
                <a:solidFill>
                  <a:schemeClr val="tx2"/>
                </a:solidFill>
              </a:rPr>
              <a:t> I/O </a:t>
            </a:r>
            <a:r>
              <a:rPr lang="sl-SI" sz="2800" dirty="0" err="1" smtClean="0">
                <a:solidFill>
                  <a:schemeClr val="tx2"/>
                </a:solidFill>
              </a:rPr>
              <a:t>expansion</a:t>
            </a:r>
            <a:r>
              <a:rPr lang="sl-SI" sz="2800" dirty="0" smtClean="0">
                <a:solidFill>
                  <a:schemeClr val="tx2"/>
                </a:solidFill>
              </a:rPr>
              <a:t> – </a:t>
            </a:r>
            <a:r>
              <a:rPr lang="sl-SI" sz="2800" dirty="0" err="1" smtClean="0">
                <a:solidFill>
                  <a:schemeClr val="tx2"/>
                </a:solidFill>
              </a:rPr>
              <a:t>single</a:t>
            </a:r>
            <a:r>
              <a:rPr lang="sl-SI" sz="2800" dirty="0" smtClean="0">
                <a:solidFill>
                  <a:schemeClr val="tx2"/>
                </a:solidFill>
              </a:rPr>
              <a:t> </a:t>
            </a:r>
            <a:r>
              <a:rPr lang="sl-SI" sz="2800" dirty="0" err="1" smtClean="0">
                <a:solidFill>
                  <a:schemeClr val="tx2"/>
                </a:solidFill>
              </a:rPr>
              <a:t>cable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20205" y="6453336"/>
            <a:ext cx="728336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err="1" smtClean="0">
                <a:solidFill>
                  <a:schemeClr val="bg1"/>
                </a:solidFill>
              </a:rPr>
              <a:t>Intelligent</a:t>
            </a:r>
            <a:r>
              <a:rPr lang="sl-SI" dirty="0" smtClean="0">
                <a:solidFill>
                  <a:schemeClr val="bg1"/>
                </a:solidFill>
              </a:rPr>
              <a:t> 4-wire </a:t>
            </a:r>
            <a:r>
              <a:rPr lang="sl-SI" dirty="0" err="1" smtClean="0">
                <a:solidFill>
                  <a:schemeClr val="bg1"/>
                </a:solidFill>
              </a:rPr>
              <a:t>modules</a:t>
            </a:r>
            <a:r>
              <a:rPr lang="sl-SI" dirty="0" smtClean="0">
                <a:solidFill>
                  <a:schemeClr val="bg1"/>
                </a:solidFill>
              </a:rPr>
              <a:t>: </a:t>
            </a:r>
            <a:r>
              <a:rPr lang="sl-SI" dirty="0" err="1" smtClean="0">
                <a:solidFill>
                  <a:schemeClr val="bg1"/>
                </a:solidFill>
              </a:rPr>
              <a:t>digital</a:t>
            </a:r>
            <a:r>
              <a:rPr lang="sl-SI" dirty="0" smtClean="0">
                <a:solidFill>
                  <a:schemeClr val="bg1"/>
                </a:solidFill>
              </a:rPr>
              <a:t>, analog, RTD, </a:t>
            </a:r>
            <a:r>
              <a:rPr lang="sl-SI" dirty="0" err="1" smtClean="0">
                <a:solidFill>
                  <a:schemeClr val="bg1"/>
                </a:solidFill>
              </a:rPr>
              <a:t>modbus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dirty="0" err="1" smtClean="0">
                <a:solidFill>
                  <a:schemeClr val="bg1"/>
                </a:solidFill>
              </a:rPr>
              <a:t>serial</a:t>
            </a:r>
            <a:r>
              <a:rPr lang="sl-SI" dirty="0" smtClean="0">
                <a:solidFill>
                  <a:schemeClr val="bg1"/>
                </a:solidFill>
              </a:rPr>
              <a:t>,…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" name="Picture 6" descr="C:\Users\Direktor\OneDrive\2016 in\5 PPT in PROSPEKTI\HIQ\logoti in pravila\HIQ logotyp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459943"/>
            <a:ext cx="626951" cy="3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57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47200" y="423366"/>
            <a:ext cx="25596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smtClean="0">
                <a:solidFill>
                  <a:schemeClr val="tx2"/>
                </a:solidFill>
              </a:rPr>
              <a:t>Hardware </a:t>
            </a:r>
          </a:p>
          <a:p>
            <a:r>
              <a:rPr lang="sl-SI" sz="4400" smtClean="0">
                <a:solidFill>
                  <a:schemeClr val="tx2"/>
                </a:solidFill>
              </a:rPr>
              <a:t>Range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19" y="741635"/>
            <a:ext cx="6740381" cy="2564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19" y="3305779"/>
            <a:ext cx="5635481" cy="25845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9468663" y="2314202"/>
            <a:ext cx="2016956" cy="1983621"/>
          </a:xfrm>
          <a:prstGeom prst="rect">
            <a:avLst/>
          </a:prstGeom>
          <a:solidFill>
            <a:srgbClr val="002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r>
              <a:rPr lang="sl-SI" sz="16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 Semibold" panose="020B0702040204020203" pitchFamily="34" charset="0"/>
              </a:rPr>
              <a:t>Functionality</a:t>
            </a:r>
            <a:endParaRPr lang="en-US" sz="16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 Semibold" panose="020B0702040204020203" pitchFamily="34" charset="0"/>
            </a:endParaRP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Digital and analog I/O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Temperature, humidity, illumination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DALI, DSI, IR comm.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Serial comm modules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9468662" y="4330763"/>
            <a:ext cx="2016956" cy="2017242"/>
          </a:xfrm>
          <a:prstGeom prst="rect">
            <a:avLst/>
          </a:prstGeom>
          <a:solidFill>
            <a:srgbClr val="1572B8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r>
              <a:rPr lang="sl-SI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 Semibold" panose="020B0702040204020203" pitchFamily="34" charset="0"/>
              </a:rPr>
              <a:t>New modules on request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Small quanties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Low</a:t>
            </a: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 </a:t>
            </a:r>
            <a:r>
              <a:rPr lang="sl-SI" sz="11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costs</a:t>
            </a: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, </a:t>
            </a:r>
            <a:r>
              <a:rPr lang="sl-SI" sz="11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efficient</a:t>
            </a: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 design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Fully</a:t>
            </a: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 </a:t>
            </a:r>
            <a:r>
              <a:rPr lang="sl-SI" sz="11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customizable</a:t>
            </a:r>
            <a:endParaRPr lang="sl-SI" sz="11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endParaRPr lang="sl-SI" sz="11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endParaRPr lang="en-US" sz="16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bold" panose="020B0702040204020203" pitchFamily="34" charset="0"/>
              <a:ea typeface="Segoe UI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" name="Picture 8">
            <a:hlinkClick r:id="rId6" action="ppaction://hlinksldjump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59496" y="6406063"/>
            <a:ext cx="728336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FULL RANGE OF EXPANSION MODULES – CONNECT ANY I/O OR DEVICE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960552" y="1294165"/>
            <a:ext cx="936104" cy="687201"/>
            <a:chOff x="10488488" y="2060848"/>
            <a:chExt cx="936104" cy="687201"/>
          </a:xfrm>
        </p:grpSpPr>
        <p:sp>
          <p:nvSpPr>
            <p:cNvPr id="12" name="Rounded Rectangle 11"/>
            <p:cNvSpPr/>
            <p:nvPr/>
          </p:nvSpPr>
          <p:spPr>
            <a:xfrm>
              <a:off x="10488488" y="2060848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300" y="2191578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Left Arrow 14"/>
            <p:cNvSpPr/>
            <p:nvPr/>
          </p:nvSpPr>
          <p:spPr>
            <a:xfrm>
              <a:off x="11064788" y="2404448"/>
              <a:ext cx="184902" cy="144016"/>
            </a:xfrm>
            <a:prstGeom prst="leftArrow">
              <a:avLst/>
            </a:prstGeom>
            <a:solidFill>
              <a:srgbClr val="00B0F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7" name="Picture 6" descr="C:\Users\Direktor\OneDrive\2016 in\5 PPT in PROSPEKTI\HIQ\logoti in pravila\HIQ logotyp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459943"/>
            <a:ext cx="626951" cy="3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9467850" y="4333876"/>
            <a:ext cx="2009775" cy="2000250"/>
          </a:xfrm>
          <a:prstGeom prst="rect">
            <a:avLst/>
          </a:prstGeom>
          <a:solidFill>
            <a:srgbClr val="009E49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sl-SI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Graphical interfacess, </a:t>
            </a:r>
            <a:r>
              <a:rPr lang="sl-SI" spc="-52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schedulers</a:t>
            </a:r>
            <a:r>
              <a:rPr lang="sl-SI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and logging tools for end users</a:t>
            </a: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sl-SI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From controller to cloud and back</a:t>
            </a:r>
            <a:endParaRPr lang="en-US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9467849" y="2300373"/>
            <a:ext cx="2028825" cy="1995401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sl-SI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sl-SI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ime </a:t>
            </a:r>
            <a:r>
              <a:rPr lang="sl-SI" spc="-52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saving</a:t>
            </a:r>
            <a:r>
              <a:rPr lang="sl-SI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sl-SI" spc="-52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sl-SI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sl-SI" spc="-52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sl-SI" spc="-52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evelopers</a:t>
            </a:r>
            <a:r>
              <a:rPr lang="sl-SI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sl-SI" spc="-52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System</a:t>
            </a:r>
            <a:r>
              <a:rPr lang="sl-SI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integrators </a:t>
            </a:r>
            <a:r>
              <a:rPr lang="sl-SI" spc="-52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sl-SI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sl-SI" spc="-52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Instalers</a:t>
            </a:r>
            <a:endParaRPr lang="sl-SI" sz="11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endParaRPr lang="sl-SI" sz="2600" spc="-52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endParaRPr lang="en-US" sz="26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47200" y="423366"/>
            <a:ext cx="237020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>
                <a:solidFill>
                  <a:schemeClr val="tx2"/>
                </a:solidFill>
              </a:rPr>
              <a:t>Software </a:t>
            </a:r>
          </a:p>
          <a:p>
            <a:r>
              <a:rPr lang="sl-SI" sz="4400" dirty="0" smtClean="0">
                <a:solidFill>
                  <a:schemeClr val="tx2"/>
                </a:solidFill>
              </a:rPr>
              <a:t>Tools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7" name="Picture 2" descr="C:\Users\Matej\Desktop\Untitled-2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521" y="772030"/>
            <a:ext cx="8006729" cy="5657345"/>
          </a:xfrm>
          <a:prstGeom prst="rect">
            <a:avLst/>
          </a:prstGeom>
          <a:noFill/>
        </p:spPr>
      </p:pic>
      <p:pic>
        <p:nvPicPr>
          <p:cNvPr id="8" name="Picture 7">
            <a:hlinkClick r:id="rId5" action="ppaction://hlinksldjump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94671" y="5964794"/>
            <a:ext cx="4752529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POWERFULL TOOLS FOR SYSTEM INTEGRATORS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960552" y="1294165"/>
            <a:ext cx="936104" cy="687201"/>
            <a:chOff x="10488488" y="2060848"/>
            <a:chExt cx="936104" cy="687201"/>
          </a:xfrm>
        </p:grpSpPr>
        <p:sp>
          <p:nvSpPr>
            <p:cNvPr id="13" name="Rounded Rectangle 12"/>
            <p:cNvSpPr/>
            <p:nvPr/>
          </p:nvSpPr>
          <p:spPr>
            <a:xfrm>
              <a:off x="10488488" y="2060848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300" y="2191578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Left Arrow 14"/>
            <p:cNvSpPr/>
            <p:nvPr/>
          </p:nvSpPr>
          <p:spPr>
            <a:xfrm>
              <a:off x="11064788" y="2404448"/>
              <a:ext cx="184902" cy="144016"/>
            </a:xfrm>
            <a:prstGeom prst="leftArrow">
              <a:avLst/>
            </a:prstGeom>
            <a:solidFill>
              <a:srgbClr val="00B0F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6" name="Picture 6" descr="C:\Users\Direktor\OneDrive\2016 in\5 PPT in PROSPEKTI\HIQ\logoti in pravila\HIQ logotyp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459943"/>
            <a:ext cx="626951" cy="3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43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709" y="908720"/>
            <a:ext cx="98673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/>
              <a:t> </a:t>
            </a:r>
            <a:r>
              <a:rPr lang="sl-SI" sz="4400" dirty="0" smtClean="0">
                <a:solidFill>
                  <a:srgbClr val="0070C0"/>
                </a:solidFill>
              </a:rPr>
              <a:t>S</a:t>
            </a:r>
            <a:r>
              <a:rPr lang="sl-SI" sz="4400" dirty="0" smtClean="0"/>
              <a:t>CADA &amp; NOC – </a:t>
            </a:r>
            <a:r>
              <a:rPr lang="sl-SI" sz="4400" dirty="0" err="1" smtClean="0"/>
              <a:t>operating</a:t>
            </a:r>
            <a:r>
              <a:rPr lang="sl-SI" sz="4400" dirty="0" smtClean="0"/>
              <a:t> </a:t>
            </a:r>
            <a:r>
              <a:rPr lang="sl-SI" sz="4400" dirty="0" err="1" smtClean="0"/>
              <a:t>buildings</a:t>
            </a:r>
            <a:r>
              <a:rPr lang="sl-SI" sz="4400" dirty="0" smtClean="0"/>
              <a:t> &amp; FM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1631504" y="6433003"/>
            <a:ext cx="7598618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DAILY OPERATION, MAINTENANCE, ANALYTICS, DASHBOARD, WORKFLOW,…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480376" y="3597122"/>
            <a:ext cx="2232248" cy="2157242"/>
            <a:chOff x="8976320" y="4073495"/>
            <a:chExt cx="2023047" cy="198755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6320" y="4073495"/>
              <a:ext cx="1871662" cy="1987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Left Arrow 14"/>
            <p:cNvSpPr/>
            <p:nvPr/>
          </p:nvSpPr>
          <p:spPr>
            <a:xfrm>
              <a:off x="10279287" y="4509120"/>
              <a:ext cx="720080" cy="288032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986" y="1935065"/>
            <a:ext cx="7985270" cy="3945439"/>
          </a:xfrm>
          <a:prstGeom prst="rect">
            <a:avLst/>
          </a:prstGeom>
        </p:spPr>
      </p:pic>
      <p:pic>
        <p:nvPicPr>
          <p:cNvPr id="11" name="Picture 6" descr="C:\Users\Direktor\OneDrive\2016 in\5 PPT in PROSPEKTI\HIQ\logoti in pravila\HIQ logotyp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459943"/>
            <a:ext cx="626951" cy="3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27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7688" y="479368"/>
            <a:ext cx="8445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err="1" smtClean="0">
                <a:solidFill>
                  <a:schemeClr val="tx2"/>
                </a:solidFill>
              </a:rPr>
              <a:t>Operator‘s</a:t>
            </a:r>
            <a:r>
              <a:rPr lang="sl-SI" sz="4400" dirty="0" smtClean="0">
                <a:solidFill>
                  <a:schemeClr val="tx2"/>
                </a:solidFill>
              </a:rPr>
              <a:t> Front </a:t>
            </a:r>
            <a:r>
              <a:rPr lang="sl-SI" sz="4400" dirty="0" err="1" smtClean="0">
                <a:solidFill>
                  <a:schemeClr val="tx2"/>
                </a:solidFill>
              </a:rPr>
              <a:t>end</a:t>
            </a:r>
            <a:r>
              <a:rPr lang="sl-SI" sz="4400" dirty="0" smtClean="0">
                <a:solidFill>
                  <a:schemeClr val="tx2"/>
                </a:solidFill>
              </a:rPr>
              <a:t> – SCADA layer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55602" y="1949450"/>
            <a:ext cx="4023358" cy="1276131"/>
          </a:xfrm>
          <a:prstGeom prst="rect">
            <a:avLst/>
          </a:prstGeom>
          <a:solidFill>
            <a:srgbClr val="002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53" tIns="201680" rIns="134453" bIns="1075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2206"/>
              </a:spcAft>
            </a:pPr>
            <a:r>
              <a:rPr lang="sl-SI" sz="4400" spc="-52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Visualisation</a:t>
            </a:r>
            <a:endParaRPr lang="en-US" sz="44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55601" y="3267362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3D and 2D Graphics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390857" y="3267362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3D and 2D import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55600" y="4214806"/>
            <a:ext cx="1988103" cy="920612"/>
          </a:xfrm>
          <a:prstGeom prst="rect">
            <a:avLst/>
          </a:prstGeom>
          <a:solidFill>
            <a:srgbClr val="00487E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Animate Anything	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390857" y="4214807"/>
            <a:ext cx="1988103" cy="920612"/>
          </a:xfrm>
          <a:prstGeom prst="rect">
            <a:avLst/>
          </a:prstGeom>
          <a:solidFill>
            <a:srgbClr val="009E49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Command and Control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55600" y="5194438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Picture in a Picture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390856" y="5194438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Publish to any Device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21" y="1949450"/>
            <a:ext cx="3454938" cy="20002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9557" t="4899" r="20032" b="19778"/>
          <a:stretch/>
        </p:blipFill>
        <p:spPr>
          <a:xfrm>
            <a:off x="4574121" y="4073495"/>
            <a:ext cx="3454938" cy="2041555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2768" y="6244750"/>
            <a:ext cx="8409535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VIEW, ANALYZE AND ACT – INFORMATION BASED ACTION FOR EFFICIENT OPERATION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704512" y="1951476"/>
            <a:ext cx="936104" cy="687201"/>
            <a:chOff x="10704512" y="1951476"/>
            <a:chExt cx="936104" cy="687201"/>
          </a:xfrm>
        </p:grpSpPr>
        <p:sp>
          <p:nvSpPr>
            <p:cNvPr id="20" name="Rounded Rectangle 19"/>
            <p:cNvSpPr/>
            <p:nvPr/>
          </p:nvSpPr>
          <p:spPr>
            <a:xfrm>
              <a:off x="10704512" y="1951476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4324" y="2082206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Left Arrow 21"/>
            <p:cNvSpPr/>
            <p:nvPr/>
          </p:nvSpPr>
          <p:spPr>
            <a:xfrm>
              <a:off x="11280812" y="2174921"/>
              <a:ext cx="184902" cy="144016"/>
            </a:xfrm>
            <a:prstGeom prst="left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89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393702" y="1276350"/>
            <a:ext cx="4023358" cy="1276131"/>
          </a:xfrm>
          <a:prstGeom prst="rect">
            <a:avLst/>
          </a:prstGeom>
          <a:solidFill>
            <a:srgbClr val="002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53" tIns="201680" rIns="134453" bIns="1075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2206"/>
              </a:spcAft>
            </a:pPr>
            <a:r>
              <a:rPr lang="en-US" sz="44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Alar</a:t>
            </a:r>
            <a:r>
              <a:rPr lang="sl-SI" sz="44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ms</a:t>
            </a:r>
            <a:endParaRPr lang="en-US" sz="44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93701" y="2594262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Unlimited Alarm views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428957" y="2594262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Filter and Sort on any Criteria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93700" y="3541706"/>
            <a:ext cx="1988103" cy="920612"/>
          </a:xfrm>
          <a:prstGeom prst="rect">
            <a:avLst/>
          </a:prstGeom>
          <a:solidFill>
            <a:srgbClr val="00487E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Alerts, Emails, SMS, Skype	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428957" y="3541707"/>
            <a:ext cx="1988103" cy="920612"/>
          </a:xfrm>
          <a:prstGeom prst="rect">
            <a:avLst/>
          </a:prstGeom>
          <a:solidFill>
            <a:srgbClr val="009E49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Operator  Annotations 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93700" y="4521338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Graphical Analysis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428956" y="4521338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Real-Time and Historical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2" descr="D:\_DOCUMENTS\__MARKETING\_GENESIS64\GENESIS64 Artwork - Screenshots\AlarmWorX_Sample_Alarms_Windfarm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414" y="5441950"/>
            <a:ext cx="1934645" cy="123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_DOCUMENTS\__MARKETING\_GENESIS64\GENESIS64 Artwork - Screenshots\AlarmWorX_Sample_RT_His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99" y="5500970"/>
            <a:ext cx="1988103" cy="12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 bwMode="auto">
          <a:xfrm>
            <a:off x="4648202" y="1276350"/>
            <a:ext cx="4023358" cy="1276131"/>
          </a:xfrm>
          <a:prstGeom prst="rect">
            <a:avLst/>
          </a:prstGeom>
          <a:solidFill>
            <a:srgbClr val="002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53" tIns="201680" rIns="134453" bIns="1075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2206"/>
              </a:spcAft>
            </a:pPr>
            <a:r>
              <a:rPr lang="en-US" sz="44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Trend</a:t>
            </a:r>
            <a:r>
              <a:rPr lang="sl-SI" sz="44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</a:t>
            </a:r>
            <a:endParaRPr lang="en-US" sz="44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648201" y="2594262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Real-time &amp; Historical Tags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683457" y="2594262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Customizable Viewer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648200" y="3541706"/>
            <a:ext cx="1988103" cy="920612"/>
          </a:xfrm>
          <a:prstGeom prst="rect">
            <a:avLst/>
          </a:prstGeom>
          <a:solidFill>
            <a:srgbClr val="00487E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Various Chart Types	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6683457" y="3541707"/>
            <a:ext cx="1988103" cy="920612"/>
          </a:xfrm>
          <a:prstGeom prst="rect">
            <a:avLst/>
          </a:prstGeom>
          <a:solidFill>
            <a:srgbClr val="009E49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Stacked or Tabbed Charts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648200" y="4521338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Runtime Toolbar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683456" y="4521338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GraphWorX Embedding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26" y="5516847"/>
            <a:ext cx="2050678" cy="11137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t="18889" r="2167" b="5555"/>
          <a:stretch/>
        </p:blipFill>
        <p:spPr>
          <a:xfrm>
            <a:off x="6683456" y="5441949"/>
            <a:ext cx="1988103" cy="11693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855348" y="395186"/>
            <a:ext cx="4176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smtClean="0">
                <a:solidFill>
                  <a:schemeClr val="tx2"/>
                </a:solidFill>
              </a:rPr>
              <a:t>Alarms &amp; </a:t>
            </a:r>
            <a:r>
              <a:rPr lang="sl-SI" sz="4400" dirty="0" err="1" smtClean="0">
                <a:solidFill>
                  <a:schemeClr val="tx2"/>
                </a:solidFill>
              </a:rPr>
              <a:t>Trends</a:t>
            </a:r>
            <a:endParaRPr lang="en-US" sz="4400" dirty="0">
              <a:solidFill>
                <a:schemeClr val="tx2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704512" y="1951476"/>
            <a:ext cx="936104" cy="687201"/>
            <a:chOff x="10704512" y="1951476"/>
            <a:chExt cx="936104" cy="687201"/>
          </a:xfrm>
        </p:grpSpPr>
        <p:sp>
          <p:nvSpPr>
            <p:cNvPr id="27" name="Rounded Rectangle 26"/>
            <p:cNvSpPr/>
            <p:nvPr/>
          </p:nvSpPr>
          <p:spPr>
            <a:xfrm>
              <a:off x="10704512" y="1951476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4324" y="2082206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Left Arrow 28"/>
            <p:cNvSpPr/>
            <p:nvPr/>
          </p:nvSpPr>
          <p:spPr>
            <a:xfrm>
              <a:off x="11280812" y="2174921"/>
              <a:ext cx="184902" cy="144016"/>
            </a:xfrm>
            <a:prstGeom prst="left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751581" y="5707222"/>
            <a:ext cx="3225404" cy="92333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CONTROLLED ALARMS LIFECYCLE AND USEFUL TRENDS FOR ACTION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37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6027"/>
            <a:ext cx="12192000" cy="643197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6585" y="2204864"/>
            <a:ext cx="7056784" cy="4247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Buildings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are part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of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connected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world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!</a:t>
            </a:r>
          </a:p>
          <a:p>
            <a:endParaRPr lang="sl-SI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Our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world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is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facing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changes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as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newer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before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Cities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building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vehicles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and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even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people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are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connected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and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on-line. Internet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of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Things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(IOT),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Cloud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computing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and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smartphones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transformed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way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we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conduct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our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lives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and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business. Are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we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ready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? Are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our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buildings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really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performing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at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their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best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? Do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we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optimize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total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cost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of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ownership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and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are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we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reay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for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future.</a:t>
            </a:r>
          </a:p>
          <a:p>
            <a:endParaRPr lang="sl-SI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We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, at Robotina are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ready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We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invested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in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research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developed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products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and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solutions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and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we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are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ready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to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support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you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. Let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us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lead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digital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transformation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of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your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buildings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&amp; business.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You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will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discover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unbelievable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benefits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sl-SI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	</a:t>
            </a:r>
            <a:endParaRPr lang="sl-SI" dirty="0">
              <a:solidFill>
                <a:schemeClr val="bg2">
                  <a:lumMod val="50000"/>
                </a:schemeClr>
              </a:solidFill>
            </a:endParaRPr>
          </a:p>
          <a:p>
            <a:endParaRPr lang="sl-SI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			Devid Palcic,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president&amp;CEO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6" t="11351"/>
          <a:stretch/>
        </p:blipFill>
        <p:spPr>
          <a:xfrm>
            <a:off x="6023992" y="5357999"/>
            <a:ext cx="1226378" cy="98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1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3700" y="1682800"/>
            <a:ext cx="4023360" cy="4143217"/>
            <a:chOff x="277031" y="0"/>
            <a:chExt cx="4791217" cy="4933950"/>
          </a:xfrm>
        </p:grpSpPr>
        <p:sp>
          <p:nvSpPr>
            <p:cNvPr id="7" name="Rectangle 6"/>
            <p:cNvSpPr/>
            <p:nvPr/>
          </p:nvSpPr>
          <p:spPr bwMode="auto">
            <a:xfrm>
              <a:off x="277033" y="0"/>
              <a:ext cx="4791215" cy="1478865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53" tIns="201680" rIns="134453" bIns="10756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2206"/>
                </a:spcAft>
              </a:pPr>
              <a:r>
                <a:rPr lang="en-US" sz="3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Schedule</a:t>
              </a:r>
              <a:r>
                <a:rPr lang="sl-SI" sz="3600" spc="-52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r</a:t>
              </a:r>
              <a:endParaRPr lang="en-US" sz="3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77031" y="1586151"/>
              <a:ext cx="4791217" cy="3347799"/>
              <a:chOff x="376782" y="2216447"/>
              <a:chExt cx="7291708" cy="4262256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376783" y="2216447"/>
                <a:ext cx="3603125" cy="2100517"/>
              </a:xfrm>
              <a:prstGeom prst="rect">
                <a:avLst/>
              </a:prstGeom>
              <a:solidFill>
                <a:srgbClr val="FF9900">
                  <a:alpha val="89804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Outlook-style Configuration</a:t>
                </a: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4065365" y="2216447"/>
                <a:ext cx="3603125" cy="2100517"/>
              </a:xfrm>
              <a:prstGeom prst="rect">
                <a:avLst/>
              </a:prstGeom>
              <a:solidFill>
                <a:srgbClr val="0072C6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Holiday, Seasonal and  Override Support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376782" y="4378186"/>
                <a:ext cx="3603124" cy="2100516"/>
              </a:xfrm>
              <a:prstGeom prst="rect">
                <a:avLst/>
              </a:prstGeom>
              <a:solidFill>
                <a:srgbClr val="00487E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Automatic Command Execution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065365" y="4378187"/>
                <a:ext cx="3603125" cy="2100516"/>
              </a:xfrm>
              <a:prstGeom prst="rect">
                <a:avLst/>
              </a:prstGeom>
              <a:solidFill>
                <a:srgbClr val="009E49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All Day &amp; Timed Events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4978400" y="1682800"/>
            <a:ext cx="4023360" cy="4143217"/>
            <a:chOff x="277031" y="0"/>
            <a:chExt cx="4791217" cy="493395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277033" y="0"/>
              <a:ext cx="4791215" cy="1478865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53" tIns="201680" rIns="134453" bIns="10756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2206"/>
                </a:spcAft>
              </a:pPr>
              <a:r>
                <a:rPr lang="en-US" sz="3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Report</a:t>
              </a:r>
              <a:r>
                <a:rPr lang="sl-SI" sz="3600" spc="-52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ing</a:t>
              </a:r>
              <a:endParaRPr lang="en-US" sz="3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77031" y="1586151"/>
              <a:ext cx="4791217" cy="3347799"/>
              <a:chOff x="376782" y="2216447"/>
              <a:chExt cx="7291708" cy="4262256"/>
            </a:xfrm>
          </p:grpSpPr>
          <p:sp>
            <p:nvSpPr>
              <p:cNvPr id="16" name="Rectangle 15"/>
              <p:cNvSpPr/>
              <p:nvPr/>
            </p:nvSpPr>
            <p:spPr bwMode="auto">
              <a:xfrm>
                <a:off x="376783" y="2216447"/>
                <a:ext cx="3603125" cy="2100517"/>
              </a:xfrm>
              <a:prstGeom prst="rect">
                <a:avLst/>
              </a:prstGeom>
              <a:solidFill>
                <a:srgbClr val="FF9900">
                  <a:alpha val="89804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Excel-based Reporting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4065365" y="2216447"/>
                <a:ext cx="3603125" cy="2100517"/>
              </a:xfrm>
              <a:prstGeom prst="rect">
                <a:avLst/>
              </a:prstGeom>
              <a:solidFill>
                <a:srgbClr val="0072C6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Parameterized Reports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76782" y="4378186"/>
                <a:ext cx="3603124" cy="2100516"/>
              </a:xfrm>
              <a:prstGeom prst="rect">
                <a:avLst/>
              </a:prstGeom>
              <a:solidFill>
                <a:srgbClr val="00487E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Excel Task Pane Integration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4065365" y="4378187"/>
                <a:ext cx="3603125" cy="2100516"/>
              </a:xfrm>
              <a:prstGeom prst="rect">
                <a:avLst/>
              </a:prstGeom>
              <a:solidFill>
                <a:srgbClr val="009E49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Simple &amp; Easy to Use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20" name="Picture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200" y="3120702"/>
            <a:ext cx="2082800" cy="131987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1" name="Content Placeholder 4"/>
          <p:cNvPicPr/>
          <p:nvPr/>
        </p:nvPicPr>
        <p:blipFill>
          <a:blip r:embed="rId5"/>
          <a:stretch>
            <a:fillRect/>
          </a:stretch>
        </p:blipFill>
        <p:spPr>
          <a:xfrm>
            <a:off x="9686925" y="4739010"/>
            <a:ext cx="2124075" cy="10870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3" name="Group 22"/>
          <p:cNvGrpSpPr/>
          <p:nvPr/>
        </p:nvGrpSpPr>
        <p:grpSpPr>
          <a:xfrm>
            <a:off x="10704512" y="1951476"/>
            <a:ext cx="936104" cy="687201"/>
            <a:chOff x="10704512" y="1951476"/>
            <a:chExt cx="936104" cy="687201"/>
          </a:xfrm>
        </p:grpSpPr>
        <p:sp>
          <p:nvSpPr>
            <p:cNvPr id="24" name="Rounded Rectangle 23"/>
            <p:cNvSpPr/>
            <p:nvPr/>
          </p:nvSpPr>
          <p:spPr>
            <a:xfrm>
              <a:off x="10704512" y="1951476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4324" y="2082206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Left Arrow 25"/>
            <p:cNvSpPr/>
            <p:nvPr/>
          </p:nvSpPr>
          <p:spPr>
            <a:xfrm>
              <a:off x="11280812" y="2174921"/>
              <a:ext cx="184902" cy="144016"/>
            </a:xfrm>
            <a:prstGeom prst="left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863752" y="370155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err="1" smtClean="0">
                <a:solidFill>
                  <a:schemeClr val="tx2"/>
                </a:solidFill>
              </a:rPr>
              <a:t>Everything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for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efficient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operation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2768" y="6244750"/>
            <a:ext cx="8409535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AUTOMATIZED AND CUSTOMIZED REPORTS FOR EFFICIENT MANAGEMENT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8770" y="1504230"/>
            <a:ext cx="8280920" cy="757100"/>
            <a:chOff x="0" y="946723"/>
            <a:chExt cx="8280920" cy="757100"/>
          </a:xfrm>
          <a:noFill/>
        </p:grpSpPr>
        <p:sp>
          <p:nvSpPr>
            <p:cNvPr id="26" name="Rounded Rectangle 25"/>
            <p:cNvSpPr/>
            <p:nvPr/>
          </p:nvSpPr>
          <p:spPr>
            <a:xfrm>
              <a:off x="0" y="946723"/>
              <a:ext cx="8280920" cy="7571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4"/>
            <p:cNvSpPr/>
            <p:nvPr/>
          </p:nvSpPr>
          <p:spPr>
            <a:xfrm>
              <a:off x="36959" y="983682"/>
              <a:ext cx="8207002" cy="68318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00" i="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347200" y="423366"/>
            <a:ext cx="26773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>
                <a:solidFill>
                  <a:schemeClr val="tx2"/>
                </a:solidFill>
              </a:rPr>
              <a:t>Command </a:t>
            </a:r>
          </a:p>
          <a:p>
            <a:r>
              <a:rPr lang="sl-SI" sz="4400" dirty="0" smtClean="0">
                <a:solidFill>
                  <a:schemeClr val="tx2"/>
                </a:solidFill>
              </a:rPr>
              <a:t>center</a:t>
            </a:r>
            <a:endParaRPr lang="en-US" sz="4400" dirty="0">
              <a:solidFill>
                <a:schemeClr val="tx2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7368" y="1541189"/>
            <a:ext cx="5385793" cy="4128018"/>
            <a:chOff x="277031" y="18100"/>
            <a:chExt cx="6413670" cy="4915850"/>
          </a:xfrm>
        </p:grpSpPr>
        <p:sp>
          <p:nvSpPr>
            <p:cNvPr id="9" name="Rectangle 8"/>
            <p:cNvSpPr/>
            <p:nvPr/>
          </p:nvSpPr>
          <p:spPr bwMode="auto">
            <a:xfrm>
              <a:off x="277033" y="18100"/>
              <a:ext cx="4791215" cy="1478865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53" tIns="201680" rIns="134453" bIns="10756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2206"/>
                </a:spcAft>
              </a:pPr>
              <a:r>
                <a:rPr lang="sl-SI" sz="3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Integrated operations</a:t>
              </a:r>
              <a:endParaRPr lang="en-US" sz="3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77031" y="1586151"/>
              <a:ext cx="6413670" cy="3347799"/>
              <a:chOff x="376782" y="2216447"/>
              <a:chExt cx="9760904" cy="4262256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76783" y="2216447"/>
                <a:ext cx="3603125" cy="2100517"/>
              </a:xfrm>
              <a:prstGeom prst="rect">
                <a:avLst/>
              </a:prstGeom>
              <a:solidFill>
                <a:srgbClr val="FF9900">
                  <a:alpha val="89804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000" spc="-52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G</a:t>
                </a:r>
                <a:r>
                  <a:rPr lang="sl-SI" sz="20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eographical</a:t>
                </a:r>
                <a:r>
                  <a:rPr lang="sl-SI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sl-SI" sz="20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correlation</a:t>
                </a:r>
                <a:r>
                  <a:rPr lang="sl-SI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 &amp; </a:t>
                </a:r>
                <a:r>
                  <a:rPr lang="sl-SI" sz="20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Fleet</a:t>
                </a:r>
                <a:r>
                  <a:rPr lang="sl-SI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 management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4065365" y="2216447"/>
                <a:ext cx="3603125" cy="2100517"/>
              </a:xfrm>
              <a:prstGeom prst="rect">
                <a:avLst/>
              </a:prstGeom>
              <a:solidFill>
                <a:srgbClr val="0072C6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Visual Feedback for Problem Identification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376782" y="4378186"/>
                <a:ext cx="3603124" cy="2100516"/>
              </a:xfrm>
              <a:prstGeom prst="rect">
                <a:avLst/>
              </a:prstGeom>
              <a:solidFill>
                <a:srgbClr val="00487E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0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Workflow</a:t>
                </a:r>
                <a:r>
                  <a:rPr lang="sl-SI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 management &amp; ERP </a:t>
                </a:r>
                <a:r>
                  <a:rPr lang="sl-SI" sz="20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integration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4065366" y="4378186"/>
                <a:ext cx="6072320" cy="2100517"/>
              </a:xfrm>
              <a:prstGeom prst="rect">
                <a:avLst/>
              </a:prstGeom>
              <a:solidFill>
                <a:srgbClr val="009E49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NOC level integration, 24/7 operations, single point asset management, maintenece team management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92" y="1504230"/>
            <a:ext cx="3731403" cy="2098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731" y="2533332"/>
            <a:ext cx="2832192" cy="203465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23" name="Picture 2" descr="\\marketingserver\MarketWorX\GENESIS64\EarthWorX\EarthWorX jpegs\EarthWorX-Screen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813" y="3760740"/>
            <a:ext cx="2165350" cy="223395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grpSp>
        <p:nvGrpSpPr>
          <p:cNvPr id="21" name="Group 20"/>
          <p:cNvGrpSpPr/>
          <p:nvPr/>
        </p:nvGrpSpPr>
        <p:grpSpPr>
          <a:xfrm>
            <a:off x="9725576" y="5418971"/>
            <a:ext cx="1645344" cy="1199838"/>
            <a:chOff x="10704512" y="1951476"/>
            <a:chExt cx="936104" cy="687201"/>
          </a:xfrm>
        </p:grpSpPr>
        <p:sp>
          <p:nvSpPr>
            <p:cNvPr id="22" name="Rounded Rectangle 21"/>
            <p:cNvSpPr/>
            <p:nvPr/>
          </p:nvSpPr>
          <p:spPr>
            <a:xfrm>
              <a:off x="10704512" y="1951476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4324" y="2082206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Left Arrow 24"/>
            <p:cNvSpPr/>
            <p:nvPr/>
          </p:nvSpPr>
          <p:spPr>
            <a:xfrm>
              <a:off x="11280812" y="2174921"/>
              <a:ext cx="184902" cy="144016"/>
            </a:xfrm>
            <a:prstGeom prst="left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92887" y="6018890"/>
            <a:ext cx="8409535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OPERATE ONE OR MORE BUILDINGS FROM ONE CENTER – OPERATION AND FACILITY MANAGEMENT THAT BRINGS VALUE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60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709" y="908720"/>
            <a:ext cx="64091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/>
              <a:t> </a:t>
            </a:r>
            <a:r>
              <a:rPr lang="sl-SI" sz="4400" dirty="0" smtClean="0">
                <a:solidFill>
                  <a:srgbClr val="0070C0"/>
                </a:solidFill>
              </a:rPr>
              <a:t>B</a:t>
            </a:r>
            <a:r>
              <a:rPr lang="sl-SI" sz="4400" dirty="0" smtClean="0"/>
              <a:t>IQ – </a:t>
            </a:r>
            <a:r>
              <a:rPr lang="sl-SI" sz="4400" dirty="0" err="1" smtClean="0"/>
              <a:t>building</a:t>
            </a:r>
            <a:r>
              <a:rPr lang="sl-SI" sz="4400" dirty="0" smtClean="0"/>
              <a:t> </a:t>
            </a:r>
            <a:r>
              <a:rPr lang="sl-SI" sz="4400" dirty="0" err="1" smtClean="0"/>
              <a:t>intelligence</a:t>
            </a:r>
            <a:r>
              <a:rPr lang="sl-SI" sz="4400" dirty="0" smtClean="0"/>
              <a:t> 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441598" y="6221397"/>
            <a:ext cx="8030666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REDUCE </a:t>
            </a:r>
            <a:r>
              <a:rPr lang="sl-SI" dirty="0" smtClean="0">
                <a:solidFill>
                  <a:srgbClr val="FFFF00"/>
                </a:solidFill>
              </a:rPr>
              <a:t>TOTAL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smtClean="0">
                <a:solidFill>
                  <a:srgbClr val="FFFF00"/>
                </a:solidFill>
              </a:rPr>
              <a:t>COST OF OWNERSHIP </a:t>
            </a:r>
            <a:r>
              <a:rPr lang="sl-SI" dirty="0" smtClean="0">
                <a:solidFill>
                  <a:schemeClr val="bg1"/>
                </a:solidFill>
              </a:rPr>
              <a:t>COST AND IMPROVE BUSINESS RESULTS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180" y="3901722"/>
            <a:ext cx="1878013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918" y="4135924"/>
            <a:ext cx="67627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91" y="2850249"/>
            <a:ext cx="5159341" cy="289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3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 smtClean="0"/>
              <a:t>OPTIMIZE &amp; SAVE WITHOUT CHANGING HARDWARE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sl-SI" dirty="0" smtClean="0"/>
              <a:t>2015: </a:t>
            </a:r>
            <a:r>
              <a:rPr lang="sl-SI" dirty="0" err="1" smtClean="0"/>
              <a:t>demonstrated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proved</a:t>
            </a:r>
            <a:r>
              <a:rPr lang="sl-SI" dirty="0" smtClean="0"/>
              <a:t> up to 30% </a:t>
            </a:r>
            <a:r>
              <a:rPr lang="sl-SI" dirty="0" err="1" smtClean="0"/>
              <a:t>savings</a:t>
            </a:r>
            <a:r>
              <a:rPr lang="sl-SI" dirty="0" smtClean="0"/>
              <a:t> are </a:t>
            </a:r>
            <a:r>
              <a:rPr lang="sl-SI" dirty="0" err="1" smtClean="0"/>
              <a:t>possible</a:t>
            </a:r>
            <a:r>
              <a:rPr lang="sl-SI" dirty="0" smtClean="0"/>
              <a:t> </a:t>
            </a:r>
            <a:r>
              <a:rPr lang="sl-SI" dirty="0" err="1" smtClean="0"/>
              <a:t>without</a:t>
            </a:r>
            <a:r>
              <a:rPr lang="sl-SI" dirty="0" smtClean="0"/>
              <a:t> </a:t>
            </a:r>
            <a:r>
              <a:rPr lang="sl-SI" dirty="0" err="1" smtClean="0"/>
              <a:t>important</a:t>
            </a:r>
            <a:r>
              <a:rPr lang="sl-SI" dirty="0" smtClean="0"/>
              <a:t> </a:t>
            </a:r>
            <a:r>
              <a:rPr lang="sl-SI" dirty="0" err="1" smtClean="0"/>
              <a:t>discomfort</a:t>
            </a:r>
            <a:endParaRPr lang="sl-SI" dirty="0" smtClean="0"/>
          </a:p>
          <a:p>
            <a:r>
              <a:rPr lang="sl-SI" dirty="0" smtClean="0"/>
              <a:t>2016: </a:t>
            </a:r>
            <a:r>
              <a:rPr lang="sl-SI" dirty="0" err="1" smtClean="0"/>
              <a:t>behaviour</a:t>
            </a:r>
            <a:r>
              <a:rPr lang="sl-SI" dirty="0" smtClean="0"/>
              <a:t> </a:t>
            </a:r>
            <a:r>
              <a:rPr lang="sl-SI" dirty="0" err="1" smtClean="0"/>
              <a:t>based</a:t>
            </a:r>
            <a:r>
              <a:rPr lang="sl-SI" dirty="0" smtClean="0"/>
              <a:t> </a:t>
            </a:r>
            <a:r>
              <a:rPr lang="sl-SI" dirty="0" err="1" smtClean="0"/>
              <a:t>optimization</a:t>
            </a:r>
            <a:r>
              <a:rPr lang="sl-SI" dirty="0" smtClean="0"/>
              <a:t> &amp; </a:t>
            </a:r>
            <a:r>
              <a:rPr lang="sl-SI" dirty="0" err="1" smtClean="0"/>
              <a:t>multi-objective</a:t>
            </a:r>
            <a:r>
              <a:rPr lang="sl-SI" dirty="0" smtClean="0"/>
              <a:t> </a:t>
            </a:r>
            <a:r>
              <a:rPr lang="sl-SI" dirty="0" err="1" smtClean="0"/>
              <a:t>optimization</a:t>
            </a:r>
            <a:r>
              <a:rPr lang="sl-SI" dirty="0" smtClean="0"/>
              <a:t> </a:t>
            </a:r>
            <a:r>
              <a:rPr lang="sl-SI" dirty="0" smtClean="0">
                <a:solidFill>
                  <a:srgbClr val="0070C0"/>
                </a:solidFill>
              </a:rPr>
              <a:t>EU patent </a:t>
            </a:r>
            <a:r>
              <a:rPr lang="sl-SI" dirty="0" err="1" smtClean="0">
                <a:solidFill>
                  <a:srgbClr val="0070C0"/>
                </a:solidFill>
              </a:rPr>
              <a:t>filed</a:t>
            </a:r>
            <a:endParaRPr lang="sl-SI" dirty="0" smtClean="0">
              <a:solidFill>
                <a:srgbClr val="0070C0"/>
              </a:solidFill>
            </a:endParaRPr>
          </a:p>
          <a:p>
            <a:r>
              <a:rPr lang="sl-SI" dirty="0" smtClean="0"/>
              <a:t>2017: COS </a:t>
            </a:r>
            <a:r>
              <a:rPr lang="sl-SI" dirty="0" err="1" smtClean="0"/>
              <a:t>developed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implemented</a:t>
            </a:r>
            <a:endParaRPr lang="sl-SI" dirty="0" smtClean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844824"/>
            <a:ext cx="5573457" cy="364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08" y="5989085"/>
            <a:ext cx="1637763" cy="4972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55" y="5947020"/>
            <a:ext cx="1499215" cy="5392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360" y="692696"/>
            <a:ext cx="11377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COS – </a:t>
            </a:r>
            <a:r>
              <a:rPr lang="sl-SI" sz="2800" dirty="0" err="1" smtClean="0"/>
              <a:t>Cognitive</a:t>
            </a:r>
            <a:r>
              <a:rPr lang="sl-SI" sz="2800" dirty="0" smtClean="0"/>
              <a:t> </a:t>
            </a:r>
            <a:r>
              <a:rPr lang="sl-SI" sz="2800" dirty="0" err="1" smtClean="0"/>
              <a:t>Optimization</a:t>
            </a:r>
            <a:r>
              <a:rPr lang="sl-SI" sz="2800" dirty="0" smtClean="0"/>
              <a:t> </a:t>
            </a:r>
            <a:r>
              <a:rPr lang="sl-SI" sz="2800" dirty="0" err="1" smtClean="0"/>
              <a:t>for</a:t>
            </a:r>
            <a:r>
              <a:rPr lang="sl-SI" sz="2800" dirty="0" smtClean="0"/>
              <a:t> </a:t>
            </a:r>
            <a:r>
              <a:rPr lang="sl-SI" sz="2800" dirty="0" err="1" smtClean="0"/>
              <a:t>maximization</a:t>
            </a:r>
            <a:r>
              <a:rPr lang="sl-SI" sz="2800" dirty="0" smtClean="0"/>
              <a:t> </a:t>
            </a:r>
            <a:r>
              <a:rPr lang="sl-SI" sz="2800" dirty="0" err="1" smtClean="0"/>
              <a:t>of</a:t>
            </a:r>
            <a:r>
              <a:rPr lang="sl-SI" sz="2800" dirty="0" smtClean="0"/>
              <a:t> </a:t>
            </a:r>
            <a:r>
              <a:rPr lang="sl-SI" sz="2800" dirty="0" err="1" smtClean="0"/>
              <a:t>cost</a:t>
            </a:r>
            <a:r>
              <a:rPr lang="sl-SI" sz="2800" dirty="0" smtClean="0"/>
              <a:t>/</a:t>
            </a:r>
            <a:r>
              <a:rPr lang="sl-SI" sz="2800" dirty="0" err="1" smtClean="0"/>
              <a:t>performance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443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491360"/>
            <a:ext cx="4791714" cy="61059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79385" y="1844824"/>
            <a:ext cx="57685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COS </a:t>
            </a:r>
            <a:r>
              <a:rPr lang="sl-SI" dirty="0" smtClean="0"/>
              <a:t>– the real performance booster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Machine learning &amp; multiobjective optimization</a:t>
            </a:r>
          </a:p>
          <a:p>
            <a:pPr marL="285750" indent="-285750">
              <a:buFontTx/>
              <a:buChar char="-"/>
            </a:pPr>
            <a:r>
              <a:rPr lang="sl-SI" dirty="0" smtClean="0">
                <a:solidFill>
                  <a:schemeClr val="bg1">
                    <a:lumMod val="50000"/>
                  </a:schemeClr>
                </a:solidFill>
              </a:rPr>
              <a:t>Cloud </a:t>
            </a:r>
            <a:r>
              <a:rPr lang="sl-SI" dirty="0" err="1">
                <a:solidFill>
                  <a:schemeClr val="bg1">
                    <a:lumMod val="50000"/>
                  </a:schemeClr>
                </a:solidFill>
              </a:rPr>
              <a:t>based</a:t>
            </a:r>
            <a:r>
              <a:rPr lang="sl-SI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sl-SI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1">
                    <a:lumMod val="50000"/>
                  </a:schemeClr>
                </a:solidFill>
              </a:rPr>
              <a:t>availabe</a:t>
            </a:r>
            <a:r>
              <a:rPr lang="sl-SI" dirty="0" smtClean="0">
                <a:solidFill>
                  <a:schemeClr val="bg1">
                    <a:lumMod val="50000"/>
                  </a:schemeClr>
                </a:solidFill>
              </a:rPr>
              <a:t> as </a:t>
            </a:r>
            <a:r>
              <a:rPr lang="sl-SI" dirty="0" err="1" smtClean="0">
                <a:solidFill>
                  <a:schemeClr val="bg1">
                    <a:lumMod val="50000"/>
                  </a:schemeClr>
                </a:solidFill>
              </a:rPr>
              <a:t>SaaS</a:t>
            </a:r>
            <a:endParaRPr lang="sl-SI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sl-SI" dirty="0"/>
              <a:t>BMS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automation</a:t>
            </a:r>
            <a:r>
              <a:rPr lang="sl-SI" dirty="0"/>
              <a:t> </a:t>
            </a:r>
            <a:r>
              <a:rPr lang="sl-SI" dirty="0" err="1"/>
              <a:t>vendor</a:t>
            </a:r>
            <a:r>
              <a:rPr lang="sl-SI" dirty="0"/>
              <a:t> </a:t>
            </a:r>
            <a:r>
              <a:rPr lang="sl-SI" dirty="0" err="1"/>
              <a:t>indipendent</a:t>
            </a:r>
            <a:endParaRPr lang="sl-SI" dirty="0"/>
          </a:p>
          <a:p>
            <a:pPr marL="285750" indent="-285750">
              <a:buFontTx/>
              <a:buChar char="-"/>
            </a:pPr>
            <a:r>
              <a:rPr lang="sl-SI" dirty="0" err="1">
                <a:solidFill>
                  <a:schemeClr val="bg1">
                    <a:lumMod val="50000"/>
                  </a:schemeClr>
                </a:solidFill>
              </a:rPr>
              <a:t>Immediate</a:t>
            </a:r>
            <a:r>
              <a:rPr lang="sl-SI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l-SI" dirty="0" err="1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sl-SI" dirty="0">
                <a:solidFill>
                  <a:schemeClr val="bg1">
                    <a:lumMod val="50000"/>
                  </a:schemeClr>
                </a:solidFill>
              </a:rPr>
              <a:t> (up to 30% </a:t>
            </a:r>
            <a:r>
              <a:rPr lang="sl-SI" dirty="0" err="1">
                <a:solidFill>
                  <a:schemeClr val="bg1">
                    <a:lumMod val="50000"/>
                  </a:schemeClr>
                </a:solidFill>
              </a:rPr>
              <a:t>savings</a:t>
            </a:r>
            <a:r>
              <a:rPr lang="sl-SI" dirty="0">
                <a:solidFill>
                  <a:schemeClr val="bg1">
                    <a:lumMod val="50000"/>
                  </a:schemeClr>
                </a:solidFill>
              </a:rPr>
              <a:t>) </a:t>
            </a:r>
            <a:r>
              <a:rPr lang="sl-SI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sl-SI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l-SI" dirty="0" err="1">
                <a:solidFill>
                  <a:schemeClr val="bg1">
                    <a:lumMod val="50000"/>
                  </a:schemeClr>
                </a:solidFill>
              </a:rPr>
              <a:t>limited</a:t>
            </a:r>
            <a:r>
              <a:rPr lang="sl-SI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l-SI" dirty="0" err="1">
                <a:solidFill>
                  <a:schemeClr val="bg1">
                    <a:lumMod val="50000"/>
                  </a:schemeClr>
                </a:solidFill>
              </a:rPr>
              <a:t>investment</a:t>
            </a:r>
            <a:endParaRPr lang="sl-SI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sl-SI" dirty="0"/>
              <a:t>Software </a:t>
            </a:r>
            <a:r>
              <a:rPr lang="sl-SI" dirty="0" err="1"/>
              <a:t>based</a:t>
            </a:r>
            <a:r>
              <a:rPr lang="sl-SI" dirty="0"/>
              <a:t> </a:t>
            </a:r>
            <a:r>
              <a:rPr lang="sl-SI" dirty="0" err="1"/>
              <a:t>solution</a:t>
            </a:r>
            <a:endParaRPr lang="sl-SI" dirty="0"/>
          </a:p>
          <a:p>
            <a:pPr marL="285750" indent="-285750">
              <a:buFontTx/>
              <a:buChar char="-"/>
            </a:pPr>
            <a:r>
              <a:rPr lang="sl-SI" dirty="0" err="1">
                <a:solidFill>
                  <a:schemeClr val="bg1">
                    <a:lumMod val="50000"/>
                  </a:schemeClr>
                </a:solidFill>
              </a:rPr>
              <a:t>Intensive</a:t>
            </a:r>
            <a:r>
              <a:rPr lang="sl-SI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l-SI" dirty="0" err="1">
                <a:solidFill>
                  <a:schemeClr val="bg1">
                    <a:lumMod val="50000"/>
                  </a:schemeClr>
                </a:solidFill>
              </a:rPr>
              <a:t>use</a:t>
            </a:r>
            <a:r>
              <a:rPr lang="sl-SI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l-SI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sl-SI" dirty="0">
                <a:solidFill>
                  <a:schemeClr val="bg1">
                    <a:lumMod val="50000"/>
                  </a:schemeClr>
                </a:solidFill>
              </a:rPr>
              <a:t> IoT </a:t>
            </a:r>
            <a:r>
              <a:rPr lang="sl-SI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sl-SI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l-SI" dirty="0" err="1">
                <a:solidFill>
                  <a:schemeClr val="bg1">
                    <a:lumMod val="50000"/>
                  </a:schemeClr>
                </a:solidFill>
              </a:rPr>
              <a:t>Cloud</a:t>
            </a:r>
            <a:r>
              <a:rPr lang="sl-SI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l-SI" dirty="0" err="1">
                <a:solidFill>
                  <a:schemeClr val="bg1">
                    <a:lumMod val="50000"/>
                  </a:schemeClr>
                </a:solidFill>
              </a:rPr>
              <a:t>services</a:t>
            </a:r>
            <a:endParaRPr lang="sl-SI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sl-SI" dirty="0" err="1"/>
              <a:t>Measurable</a:t>
            </a:r>
            <a:r>
              <a:rPr lang="sl-SI" dirty="0"/>
              <a:t> </a:t>
            </a:r>
            <a:r>
              <a:rPr lang="sl-SI" dirty="0" err="1"/>
              <a:t>results</a:t>
            </a:r>
            <a:r>
              <a:rPr lang="sl-SI" dirty="0"/>
              <a:t> </a:t>
            </a:r>
          </a:p>
          <a:p>
            <a:pPr marL="285750" indent="-285750">
              <a:buFontTx/>
              <a:buChar char="-"/>
            </a:pPr>
            <a:r>
              <a:rPr lang="sl-SI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Automatically</a:t>
            </a:r>
            <a:r>
              <a:rPr lang="sl-S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calculated</a:t>
            </a:r>
            <a:r>
              <a:rPr lang="sl-S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footprints</a:t>
            </a:r>
            <a:r>
              <a:rPr lang="sl-S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sl-SI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cost</a:t>
            </a:r>
            <a:r>
              <a:rPr lang="sl-S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sl-SI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sustainability</a:t>
            </a:r>
            <a:r>
              <a:rPr lang="sl-S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,…)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22882" y="620688"/>
            <a:ext cx="5081603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sl-SI" sz="2800" b="1" dirty="0">
                <a:solidFill>
                  <a:schemeClr val="bg1"/>
                </a:solidFill>
              </a:rPr>
              <a:t>COS – </a:t>
            </a:r>
            <a:r>
              <a:rPr lang="sl-SI" sz="2800" b="1" dirty="0" err="1" smtClean="0">
                <a:solidFill>
                  <a:schemeClr val="bg1"/>
                </a:solidFill>
              </a:rPr>
              <a:t>Cognitive</a:t>
            </a:r>
            <a:r>
              <a:rPr lang="sl-SI" sz="2800" b="1" dirty="0" smtClean="0">
                <a:solidFill>
                  <a:schemeClr val="bg1"/>
                </a:solidFill>
              </a:rPr>
              <a:t> </a:t>
            </a:r>
            <a:r>
              <a:rPr lang="sl-SI" sz="2800" b="1" dirty="0" err="1" smtClean="0">
                <a:solidFill>
                  <a:schemeClr val="bg1"/>
                </a:solidFill>
              </a:rPr>
              <a:t>Optimization</a:t>
            </a:r>
            <a:endParaRPr lang="sl-SI" sz="2800" b="1" dirty="0" smtClean="0">
              <a:solidFill>
                <a:schemeClr val="bg1"/>
              </a:solidFill>
            </a:endParaRPr>
          </a:p>
          <a:p>
            <a:r>
              <a:rPr lang="sl-SI" sz="1600" b="1" dirty="0" err="1" smtClean="0">
                <a:solidFill>
                  <a:schemeClr val="bg1"/>
                </a:solidFill>
              </a:rPr>
              <a:t>Provides</a:t>
            </a:r>
            <a:r>
              <a:rPr lang="sl-SI" sz="1600" b="1" dirty="0" smtClean="0">
                <a:solidFill>
                  <a:schemeClr val="bg1"/>
                </a:solidFill>
              </a:rPr>
              <a:t> real </a:t>
            </a:r>
            <a:r>
              <a:rPr lang="sl-SI" sz="1600" b="1" dirty="0" err="1" smtClean="0">
                <a:solidFill>
                  <a:schemeClr val="bg1"/>
                </a:solidFill>
              </a:rPr>
              <a:t>benefits</a:t>
            </a:r>
            <a:r>
              <a:rPr lang="sl-SI" sz="1600" b="1" dirty="0" smtClean="0">
                <a:solidFill>
                  <a:schemeClr val="bg1"/>
                </a:solidFill>
              </a:rPr>
              <a:t> </a:t>
            </a:r>
            <a:r>
              <a:rPr lang="sl-SI" sz="1600" b="1" dirty="0" err="1" smtClean="0">
                <a:solidFill>
                  <a:schemeClr val="bg1"/>
                </a:solidFill>
              </a:rPr>
              <a:t>by</a:t>
            </a:r>
            <a:r>
              <a:rPr lang="sl-SI" sz="1600" b="1" dirty="0" smtClean="0">
                <a:solidFill>
                  <a:schemeClr val="bg1"/>
                </a:solidFill>
              </a:rPr>
              <a:t> </a:t>
            </a:r>
            <a:r>
              <a:rPr lang="sl-SI" sz="1600" b="1" dirty="0" err="1" smtClean="0">
                <a:solidFill>
                  <a:schemeClr val="bg1"/>
                </a:solidFill>
              </a:rPr>
              <a:t>optimizing</a:t>
            </a:r>
            <a:r>
              <a:rPr lang="sl-SI" sz="1600" b="1" dirty="0" smtClean="0">
                <a:solidFill>
                  <a:schemeClr val="bg1"/>
                </a:solidFill>
              </a:rPr>
              <a:t> in real time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51984" y="544522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/>
              <a:t>SAVINGS AND BUSINESS BENEFITS WITHOUT HARDWARE CHANGES BY EXTENSIVE USAGE OF CLOUD, SOFTWARE, MACHINE LEARNING AND MULTIOBJECTIVE OPTIMIZATION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508" y="624309"/>
            <a:ext cx="659516" cy="654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9730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8770" y="1504230"/>
            <a:ext cx="8280920" cy="757100"/>
            <a:chOff x="0" y="946723"/>
            <a:chExt cx="8280920" cy="757100"/>
          </a:xfrm>
          <a:noFill/>
        </p:grpSpPr>
        <p:sp>
          <p:nvSpPr>
            <p:cNvPr id="26" name="Rounded Rectangle 25"/>
            <p:cNvSpPr/>
            <p:nvPr/>
          </p:nvSpPr>
          <p:spPr>
            <a:xfrm>
              <a:off x="0" y="946723"/>
              <a:ext cx="8280920" cy="7571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4"/>
            <p:cNvSpPr/>
            <p:nvPr/>
          </p:nvSpPr>
          <p:spPr>
            <a:xfrm>
              <a:off x="36959" y="983682"/>
              <a:ext cx="8207002" cy="68318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00" i="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261468" y="493378"/>
            <a:ext cx="38239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>
                <a:solidFill>
                  <a:schemeClr val="tx2"/>
                </a:solidFill>
              </a:rPr>
              <a:t>COS: </a:t>
            </a:r>
            <a:r>
              <a:rPr lang="sl-SI" sz="4400" dirty="0" err="1" smtClean="0">
                <a:solidFill>
                  <a:schemeClr val="tx2"/>
                </a:solidFill>
              </a:rPr>
              <a:t>Asset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view</a:t>
            </a:r>
            <a:endParaRPr lang="en-US" sz="4400" dirty="0">
              <a:solidFill>
                <a:schemeClr val="tx2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8280" y="1628800"/>
            <a:ext cx="4905632" cy="4143217"/>
            <a:chOff x="277031" y="0"/>
            <a:chExt cx="4791217" cy="4933950"/>
          </a:xfrm>
        </p:grpSpPr>
        <p:sp>
          <p:nvSpPr>
            <p:cNvPr id="9" name="Rectangle 8"/>
            <p:cNvSpPr/>
            <p:nvPr/>
          </p:nvSpPr>
          <p:spPr bwMode="auto">
            <a:xfrm>
              <a:off x="277033" y="0"/>
              <a:ext cx="4791215" cy="1478865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53" tIns="201680" rIns="134453" bIns="1075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2206"/>
                </a:spcAft>
              </a:pPr>
              <a:r>
                <a:rPr lang="en-US" sz="44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Asset</a:t>
              </a:r>
              <a:r>
                <a:rPr lang="sl-SI" sz="44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´s</a:t>
              </a:r>
              <a:endParaRPr lang="en-US" sz="44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77031" y="1586151"/>
              <a:ext cx="4791217" cy="3347799"/>
              <a:chOff x="376782" y="2216447"/>
              <a:chExt cx="7291708" cy="4262256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76783" y="2216447"/>
                <a:ext cx="3603125" cy="2100517"/>
              </a:xfrm>
              <a:prstGeom prst="rect">
                <a:avLst/>
              </a:prstGeom>
              <a:solidFill>
                <a:srgbClr val="FF9900">
                  <a:alpha val="89804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Massive Scalable Systems</a:t>
                </a:r>
                <a:endParaRPr lang="en-US" sz="26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4065365" y="2216447"/>
                <a:ext cx="3603125" cy="2100517"/>
              </a:xfrm>
              <a:prstGeom prst="rect">
                <a:avLst/>
              </a:prstGeom>
              <a:solidFill>
                <a:srgbClr val="0072C6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ISA95 Hierarchy</a:t>
                </a:r>
                <a:endParaRPr lang="en-US" sz="26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376782" y="4378185"/>
                <a:ext cx="3603125" cy="2100516"/>
              </a:xfrm>
              <a:prstGeom prst="rect">
                <a:avLst/>
              </a:prstGeom>
              <a:solidFill>
                <a:srgbClr val="00487E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Normalize, </a:t>
                </a:r>
                <a:br>
                  <a:rPr lang="en-US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lang="en-US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Cache &amp; Poll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4065365" y="4378187"/>
                <a:ext cx="3603125" cy="2100516"/>
              </a:xfrm>
              <a:prstGeom prst="rect">
                <a:avLst/>
              </a:prstGeom>
              <a:solidFill>
                <a:srgbClr val="009E49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Linked O&amp;M documentation and support</a:t>
                </a:r>
                <a:endParaRPr lang="en-US" sz="2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768" y="2020389"/>
            <a:ext cx="2133600" cy="3266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141" y="3363232"/>
            <a:ext cx="92392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hlinkClick r:id="rId6" action="ppaction://hlinksldjump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93006" y="6326419"/>
            <a:ext cx="639331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ASSETS FOCUSED ANALYTICS &amp; OPTIMIZATION – KNOW AND ACT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960552" y="1294165"/>
            <a:ext cx="936104" cy="687201"/>
            <a:chOff x="10960552" y="1294165"/>
            <a:chExt cx="936104" cy="687201"/>
          </a:xfrm>
        </p:grpSpPr>
        <p:sp>
          <p:nvSpPr>
            <p:cNvPr id="21" name="Rounded Rectangle 20"/>
            <p:cNvSpPr/>
            <p:nvPr/>
          </p:nvSpPr>
          <p:spPr>
            <a:xfrm>
              <a:off x="10960552" y="1294165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0364" y="1424895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Left Arrow 22"/>
            <p:cNvSpPr/>
            <p:nvPr/>
          </p:nvSpPr>
          <p:spPr>
            <a:xfrm>
              <a:off x="11536852" y="1452170"/>
              <a:ext cx="184902" cy="144016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99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8770" y="1504230"/>
            <a:ext cx="8280920" cy="757100"/>
            <a:chOff x="0" y="946723"/>
            <a:chExt cx="8280920" cy="757100"/>
          </a:xfrm>
          <a:noFill/>
        </p:grpSpPr>
        <p:sp>
          <p:nvSpPr>
            <p:cNvPr id="26" name="Rounded Rectangle 25"/>
            <p:cNvSpPr/>
            <p:nvPr/>
          </p:nvSpPr>
          <p:spPr>
            <a:xfrm>
              <a:off x="0" y="946723"/>
              <a:ext cx="8280920" cy="7571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4"/>
            <p:cNvSpPr/>
            <p:nvPr/>
          </p:nvSpPr>
          <p:spPr>
            <a:xfrm>
              <a:off x="36959" y="983682"/>
              <a:ext cx="8207002" cy="68318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00" i="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109833" y="415854"/>
            <a:ext cx="49041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err="1" smtClean="0">
                <a:solidFill>
                  <a:schemeClr val="tx2"/>
                </a:solidFill>
              </a:rPr>
              <a:t>Analyze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and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act</a:t>
            </a:r>
            <a:r>
              <a:rPr lang="sl-SI" sz="4400" dirty="0" smtClean="0">
                <a:solidFill>
                  <a:schemeClr val="tx2"/>
                </a:solidFill>
              </a:rPr>
              <a:t>: KPI </a:t>
            </a:r>
            <a:endParaRPr lang="en-US" sz="4400" dirty="0">
              <a:solidFill>
                <a:schemeClr val="tx2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8280" y="1628800"/>
            <a:ext cx="4905632" cy="4143217"/>
            <a:chOff x="277031" y="0"/>
            <a:chExt cx="4791217" cy="4933950"/>
          </a:xfrm>
        </p:grpSpPr>
        <p:sp>
          <p:nvSpPr>
            <p:cNvPr id="9" name="Rectangle 8"/>
            <p:cNvSpPr/>
            <p:nvPr/>
          </p:nvSpPr>
          <p:spPr bwMode="auto">
            <a:xfrm>
              <a:off x="277033" y="0"/>
              <a:ext cx="4791215" cy="1478865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53" tIns="201680" rIns="134453" bIns="1075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2206"/>
                </a:spcAft>
              </a:pPr>
              <a:r>
                <a:rPr lang="sl-SI" sz="44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KPI‘s</a:t>
              </a:r>
              <a:r>
                <a:rPr lang="sl-SI" sz="44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endParaRPr lang="en-US" sz="44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77031" y="1586151"/>
              <a:ext cx="4791217" cy="3347799"/>
              <a:chOff x="376782" y="2216447"/>
              <a:chExt cx="7291708" cy="4262256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76783" y="2216447"/>
                <a:ext cx="3603125" cy="2100517"/>
              </a:xfrm>
              <a:prstGeom prst="rect">
                <a:avLst/>
              </a:prstGeom>
              <a:solidFill>
                <a:srgbClr val="FF9900">
                  <a:alpha val="89804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6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Key</a:t>
                </a:r>
                <a:r>
                  <a:rPr lang="sl-SI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sl-SI" sz="26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Performance</a:t>
                </a:r>
                <a:r>
                  <a:rPr lang="sl-SI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sl-SI" sz="26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Indicators</a:t>
                </a:r>
                <a:endParaRPr lang="en-US" sz="26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4065365" y="2216447"/>
                <a:ext cx="3603125" cy="2100517"/>
              </a:xfrm>
              <a:prstGeom prst="rect">
                <a:avLst/>
              </a:prstGeom>
              <a:solidFill>
                <a:srgbClr val="0072C6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6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Asset</a:t>
                </a:r>
                <a:r>
                  <a:rPr lang="sl-SI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, </a:t>
                </a:r>
                <a:r>
                  <a:rPr lang="sl-SI" sz="26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building</a:t>
                </a:r>
                <a:r>
                  <a:rPr lang="sl-SI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sl-SI" sz="26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and</a:t>
                </a:r>
                <a:r>
                  <a:rPr lang="sl-SI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sl-SI" sz="26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operations</a:t>
                </a:r>
                <a:endParaRPr lang="en-US" sz="26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376782" y="4378185"/>
                <a:ext cx="3603125" cy="2100516"/>
              </a:xfrm>
              <a:prstGeom prst="rect">
                <a:avLst/>
              </a:prstGeom>
              <a:solidFill>
                <a:srgbClr val="00487E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6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Constantly</a:t>
                </a:r>
                <a:r>
                  <a:rPr lang="sl-SI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sl-SI" sz="26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improve</a:t>
                </a:r>
                <a:endParaRPr lang="en-US" sz="2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4065365" y="4378187"/>
                <a:ext cx="3603125" cy="2100516"/>
              </a:xfrm>
              <a:prstGeom prst="rect">
                <a:avLst/>
              </a:prstGeom>
              <a:solidFill>
                <a:srgbClr val="009E49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Link </a:t>
                </a:r>
                <a:r>
                  <a:rPr lang="sl-SI" sz="26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building</a:t>
                </a:r>
                <a:r>
                  <a:rPr lang="sl-SI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sl-SI" sz="26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and</a:t>
                </a:r>
                <a:r>
                  <a:rPr lang="sl-SI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 business</a:t>
                </a:r>
                <a:endParaRPr lang="en-US" sz="2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18" name="Picture 17">
            <a:hlinkClick r:id="rId4" action="ppaction://hlinksldjump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93006" y="6326419"/>
            <a:ext cx="639331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CLEAR DASHBOARDS </a:t>
            </a:r>
            <a:r>
              <a:rPr lang="sl-SI" dirty="0" err="1" smtClean="0">
                <a:solidFill>
                  <a:schemeClr val="bg1"/>
                </a:solidFill>
              </a:rPr>
              <a:t>and</a:t>
            </a:r>
            <a:r>
              <a:rPr lang="sl-SI" dirty="0" smtClean="0">
                <a:solidFill>
                  <a:schemeClr val="bg1"/>
                </a:solidFill>
              </a:rPr>
              <a:t> DYNAMIC CHANGE TO MOTIVATE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960552" y="1294165"/>
            <a:ext cx="936104" cy="687201"/>
            <a:chOff x="10960552" y="1294165"/>
            <a:chExt cx="936104" cy="687201"/>
          </a:xfrm>
        </p:grpSpPr>
        <p:sp>
          <p:nvSpPr>
            <p:cNvPr id="21" name="Rounded Rectangle 20"/>
            <p:cNvSpPr/>
            <p:nvPr/>
          </p:nvSpPr>
          <p:spPr>
            <a:xfrm>
              <a:off x="10960552" y="1294165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0364" y="1424895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Left Arrow 22"/>
            <p:cNvSpPr/>
            <p:nvPr/>
          </p:nvSpPr>
          <p:spPr>
            <a:xfrm>
              <a:off x="11536852" y="1452170"/>
              <a:ext cx="184902" cy="144016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651" y="2204864"/>
            <a:ext cx="5988128" cy="214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650" y="4346193"/>
            <a:ext cx="5829465" cy="143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42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8770" y="1504230"/>
            <a:ext cx="8280920" cy="757100"/>
            <a:chOff x="0" y="946723"/>
            <a:chExt cx="8280920" cy="757100"/>
          </a:xfrm>
          <a:noFill/>
        </p:grpSpPr>
        <p:sp>
          <p:nvSpPr>
            <p:cNvPr id="26" name="Rounded Rectangle 25"/>
            <p:cNvSpPr/>
            <p:nvPr/>
          </p:nvSpPr>
          <p:spPr>
            <a:xfrm>
              <a:off x="0" y="946723"/>
              <a:ext cx="8280920" cy="7571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4"/>
            <p:cNvSpPr/>
            <p:nvPr/>
          </p:nvSpPr>
          <p:spPr>
            <a:xfrm>
              <a:off x="36959" y="983682"/>
              <a:ext cx="8207002" cy="68318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00" i="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8770" y="2263371"/>
            <a:ext cx="8280920" cy="757100"/>
            <a:chOff x="0" y="1705864"/>
            <a:chExt cx="8280920" cy="757100"/>
          </a:xfrm>
          <a:noFill/>
        </p:grpSpPr>
        <p:sp>
          <p:nvSpPr>
            <p:cNvPr id="24" name="Rounded Rectangle 23"/>
            <p:cNvSpPr/>
            <p:nvPr/>
          </p:nvSpPr>
          <p:spPr>
            <a:xfrm>
              <a:off x="0" y="1705864"/>
              <a:ext cx="8280920" cy="7571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6"/>
            <p:cNvSpPr/>
            <p:nvPr/>
          </p:nvSpPr>
          <p:spPr>
            <a:xfrm>
              <a:off x="36959" y="1742823"/>
              <a:ext cx="8207002" cy="68318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00" i="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221879" y="529623"/>
            <a:ext cx="48426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>
                <a:solidFill>
                  <a:schemeClr val="tx2"/>
                </a:solidFill>
              </a:rPr>
              <a:t>COS: </a:t>
            </a:r>
            <a:r>
              <a:rPr lang="sl-SI" sz="4400" dirty="0" err="1" smtClean="0">
                <a:solidFill>
                  <a:schemeClr val="tx2"/>
                </a:solidFill>
              </a:rPr>
              <a:t>Fault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detection</a:t>
            </a:r>
            <a:endParaRPr lang="sl-SI" sz="4400" dirty="0" smtClean="0">
              <a:solidFill>
                <a:schemeClr val="tx2"/>
              </a:solidFill>
            </a:endParaRPr>
          </a:p>
          <a:p>
            <a:r>
              <a:rPr lang="sl-SI" sz="4400" dirty="0" smtClean="0">
                <a:solidFill>
                  <a:schemeClr val="tx2"/>
                </a:solidFill>
              </a:rPr>
              <a:t>&amp; </a:t>
            </a:r>
            <a:r>
              <a:rPr lang="sl-SI" sz="4400" dirty="0" err="1" smtClean="0">
                <a:solidFill>
                  <a:schemeClr val="tx2"/>
                </a:solidFill>
              </a:rPr>
              <a:t>prediction</a:t>
            </a:r>
            <a:endParaRPr lang="en-US" sz="4400" dirty="0" smtClean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60329" y="1268761"/>
            <a:ext cx="2395594" cy="1496660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Predict, reduce and eliminate equipment downtime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064417" y="1268760"/>
            <a:ext cx="3727757" cy="1496660"/>
          </a:xfrm>
          <a:prstGeom prst="rect">
            <a:avLst/>
          </a:prstGeom>
          <a:solidFill>
            <a:srgbClr val="002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Automate fault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detection and deliver real‐time notifications</a:t>
            </a:r>
            <a:endParaRPr lang="en-US" sz="1100" dirty="0">
              <a:solidFill>
                <a:schemeClr val="bg1"/>
              </a:soli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60329" y="2931894"/>
            <a:ext cx="2395593" cy="1537867"/>
          </a:xfrm>
          <a:prstGeom prst="rect">
            <a:avLst/>
          </a:prstGeom>
          <a:solidFill>
            <a:srgbClr val="002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Reduce maintenance and determine probable causes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endParaRPr lang="en-US" sz="1800" dirty="0">
              <a:solidFill>
                <a:schemeClr val="bg1"/>
              </a:soli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60329" y="4666570"/>
            <a:ext cx="2395594" cy="1496660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Improve reliability and control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9230" y="2931894"/>
            <a:ext cx="3243375" cy="295097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0960552" y="1917729"/>
            <a:ext cx="936104" cy="687201"/>
            <a:chOff x="10960552" y="1294165"/>
            <a:chExt cx="936104" cy="687201"/>
          </a:xfrm>
        </p:grpSpPr>
        <p:sp>
          <p:nvSpPr>
            <p:cNvPr id="21" name="Rounded Rectangle 20"/>
            <p:cNvSpPr/>
            <p:nvPr/>
          </p:nvSpPr>
          <p:spPr>
            <a:xfrm>
              <a:off x="10960552" y="1294165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0364" y="1424895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Left Arrow 22"/>
            <p:cNvSpPr/>
            <p:nvPr/>
          </p:nvSpPr>
          <p:spPr>
            <a:xfrm>
              <a:off x="11536852" y="1452170"/>
              <a:ext cx="184902" cy="144016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087888" y="6326419"/>
            <a:ext cx="679843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UP TO 30% SAVINGS THROUGH FDD, RULES AND MACHINE LEARNING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76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02" y="5217345"/>
            <a:ext cx="1359835" cy="844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52" y="5231721"/>
            <a:ext cx="1359835" cy="815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53" y="5281839"/>
            <a:ext cx="1359834" cy="78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le 1"/>
          <p:cNvSpPr/>
          <p:nvPr/>
        </p:nvSpPr>
        <p:spPr>
          <a:xfrm>
            <a:off x="5819775" y="3381376"/>
            <a:ext cx="2952750" cy="8763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mtClean="0">
                <a:solidFill>
                  <a:schemeClr val="tx1"/>
                </a:solidFill>
              </a:rPr>
              <a:t>Powerful rules, Diagnostic Engine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19775" y="3012044"/>
            <a:ext cx="120456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l-SI" b="1" smtClean="0"/>
              <a:t>DIAGNOSE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03512" y="4848013"/>
            <a:ext cx="89806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l-SI" b="1" smtClean="0"/>
              <a:t>DETECT</a:t>
            </a:r>
            <a:endParaRPr lang="en-US" b="1" dirty="0"/>
          </a:p>
        </p:txBody>
      </p:sp>
      <p:grpSp>
        <p:nvGrpSpPr>
          <p:cNvPr id="10" name="Group 13"/>
          <p:cNvGrpSpPr/>
          <p:nvPr/>
        </p:nvGrpSpPr>
        <p:grpSpPr>
          <a:xfrm>
            <a:off x="9541334" y="2245585"/>
            <a:ext cx="1736265" cy="989771"/>
            <a:chOff x="5940152" y="943769"/>
            <a:chExt cx="1219200" cy="882650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943769"/>
              <a:ext cx="1219200" cy="8826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539" y="1022553"/>
              <a:ext cx="648072" cy="452292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9428375" y="1892665"/>
            <a:ext cx="109857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l-SI" b="1" dirty="0" smtClean="0"/>
              <a:t>IMPROVE</a:t>
            </a:r>
            <a:endParaRPr lang="en-US" b="1" dirty="0"/>
          </a:p>
        </p:txBody>
      </p:sp>
      <p:cxnSp>
        <p:nvCxnSpPr>
          <p:cNvPr id="15" name="Elbow Connector 14"/>
          <p:cNvCxnSpPr>
            <a:stCxn id="4" idx="0"/>
            <a:endCxn id="2" idx="1"/>
          </p:cNvCxnSpPr>
          <p:nvPr/>
        </p:nvCxnSpPr>
        <p:spPr>
          <a:xfrm rot="5400000" flipH="1" flipV="1">
            <a:off x="4308688" y="3706259"/>
            <a:ext cx="1397819" cy="1624355"/>
          </a:xfrm>
          <a:prstGeom prst="bentConnector2">
            <a:avLst/>
          </a:prstGeom>
          <a:ln w="79375" cap="flat" cmpd="sng">
            <a:solidFill>
              <a:schemeClr val="accent2">
                <a:lumMod val="60000"/>
                <a:lumOff val="40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2" idx="3"/>
            <a:endCxn id="11" idx="2"/>
          </p:cNvCxnSpPr>
          <p:nvPr/>
        </p:nvCxnSpPr>
        <p:spPr>
          <a:xfrm flipV="1">
            <a:off x="8772525" y="3235356"/>
            <a:ext cx="1636942" cy="584170"/>
          </a:xfrm>
          <a:prstGeom prst="bentConnector2">
            <a:avLst/>
          </a:prstGeom>
          <a:ln w="79375" cap="flat" cmpd="sng">
            <a:solidFill>
              <a:schemeClr val="accent2">
                <a:lumMod val="60000"/>
                <a:lumOff val="40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 bwMode="auto">
          <a:xfrm>
            <a:off x="533913" y="2163973"/>
            <a:ext cx="3329377" cy="2093703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34453" tIns="107563" rIns="134453" bIns="107563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When equipment failures occur, </a:t>
            </a:r>
            <a:r>
              <a:rPr lang="sl-SI" sz="1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real-time</a:t>
            </a:r>
            <a:r>
              <a:rPr lang="sl-SI" sz="1600" b="1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advanced</a:t>
            </a:r>
            <a:r>
              <a:rPr lang="sl-SI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hardware and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software technology provides automatic guidance to a list of causes sorted by probability, resulting in reduced downtime and lower costs to diagnose and repair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498519" y="934227"/>
            <a:ext cx="3364771" cy="11431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72000" tIns="107563" rIns="72000" bIns="107563" numCol="1" rtlCol="0" anchor="ctr" anchorCtr="0" compatLnSpc="1">
            <a:prstTxWarp prst="textNoShape">
              <a:avLst/>
            </a:prstTxWarp>
          </a:bodyPr>
          <a:lstStyle/>
          <a:p>
            <a:r>
              <a:rPr lang="sl-SI" sz="20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Fault Detection and Diagnostics (FDD) Engine</a:t>
            </a:r>
          </a:p>
        </p:txBody>
      </p:sp>
      <p:pic>
        <p:nvPicPr>
          <p:cNvPr id="19" name="Picture 18">
            <a:hlinkClick r:id="rId9" action="ppaction://hlinksldjump"/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6960096" y="4898014"/>
            <a:ext cx="3329377" cy="1483314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34453" tIns="107563" rIns="134453" bIns="107563" numCol="1" rtlCol="0" anchor="t" anchorCtr="0" compatLnSpc="1">
            <a:prstTxWarp prst="textNoShape">
              <a:avLst/>
            </a:prstTxWarp>
          </a:bodyPr>
          <a:lstStyle/>
          <a:p>
            <a:r>
              <a:rPr lang="sl-SI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Online &amp; offline help, O&amp;M Logs, Wiring diagrams, Manuals, Guides, Parameter lists and phone numbers for support just with a mouse click on an asset.</a:t>
            </a:r>
            <a:endParaRPr lang="en-US" sz="1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0960552" y="1294165"/>
            <a:ext cx="936104" cy="687201"/>
            <a:chOff x="10960552" y="1294165"/>
            <a:chExt cx="936104" cy="687201"/>
          </a:xfrm>
        </p:grpSpPr>
        <p:sp>
          <p:nvSpPr>
            <p:cNvPr id="23" name="Rounded Rectangle 22"/>
            <p:cNvSpPr/>
            <p:nvPr/>
          </p:nvSpPr>
          <p:spPr>
            <a:xfrm>
              <a:off x="10960552" y="1294165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0364" y="1424895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Left Arrow 24"/>
            <p:cNvSpPr/>
            <p:nvPr/>
          </p:nvSpPr>
          <p:spPr>
            <a:xfrm>
              <a:off x="11536852" y="1452170"/>
              <a:ext cx="184902" cy="144016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090477" y="478994"/>
            <a:ext cx="50680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>
                <a:solidFill>
                  <a:schemeClr val="tx2"/>
                </a:solidFill>
              </a:rPr>
              <a:t>COS: FD </a:t>
            </a:r>
            <a:r>
              <a:rPr lang="sl-SI" sz="4400" dirty="0" err="1" smtClean="0">
                <a:solidFill>
                  <a:schemeClr val="tx2"/>
                </a:solidFill>
              </a:rPr>
              <a:t>saves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money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6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8770" y="1504230"/>
            <a:ext cx="8280920" cy="757100"/>
            <a:chOff x="0" y="946723"/>
            <a:chExt cx="8280920" cy="757100"/>
          </a:xfrm>
          <a:noFill/>
        </p:grpSpPr>
        <p:sp>
          <p:nvSpPr>
            <p:cNvPr id="26" name="Rounded Rectangle 25"/>
            <p:cNvSpPr/>
            <p:nvPr/>
          </p:nvSpPr>
          <p:spPr>
            <a:xfrm>
              <a:off x="0" y="946723"/>
              <a:ext cx="8280920" cy="7571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4"/>
            <p:cNvSpPr/>
            <p:nvPr/>
          </p:nvSpPr>
          <p:spPr>
            <a:xfrm>
              <a:off x="36959" y="983682"/>
              <a:ext cx="8207002" cy="68318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00" i="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07368" y="1541189"/>
            <a:ext cx="4023360" cy="4128017"/>
            <a:chOff x="277031" y="18100"/>
            <a:chExt cx="4791217" cy="4915849"/>
          </a:xfrm>
        </p:grpSpPr>
        <p:sp>
          <p:nvSpPr>
            <p:cNvPr id="12" name="Rectangle 11"/>
            <p:cNvSpPr/>
            <p:nvPr/>
          </p:nvSpPr>
          <p:spPr bwMode="auto">
            <a:xfrm>
              <a:off x="277033" y="18100"/>
              <a:ext cx="4791215" cy="1478865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53" tIns="201680" rIns="134453" bIns="1075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2206"/>
                </a:spcAft>
              </a:pPr>
              <a:r>
                <a:rPr lang="en-US" sz="3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F</a:t>
              </a:r>
              <a:r>
                <a:rPr lang="sl-SI" sz="3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ault detection and support to (re)</a:t>
              </a:r>
              <a:r>
                <a:rPr lang="sl-SI" sz="3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action</a:t>
              </a:r>
              <a:endParaRPr lang="en-US" sz="3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77031" y="1586151"/>
              <a:ext cx="4791217" cy="3347798"/>
              <a:chOff x="376782" y="2216447"/>
              <a:chExt cx="7291708" cy="4262255"/>
            </a:xfrm>
          </p:grpSpPr>
          <p:sp>
            <p:nvSpPr>
              <p:cNvPr id="14" name="Rectangle 13"/>
              <p:cNvSpPr/>
              <p:nvPr/>
            </p:nvSpPr>
            <p:spPr bwMode="auto">
              <a:xfrm>
                <a:off x="376783" y="2216447"/>
                <a:ext cx="3603125" cy="2100517"/>
              </a:xfrm>
              <a:prstGeom prst="rect">
                <a:avLst/>
              </a:prstGeom>
              <a:solidFill>
                <a:srgbClr val="FF9900">
                  <a:alpha val="89804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Fault Detection &amp; Diagnostics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4065365" y="2216447"/>
                <a:ext cx="3603125" cy="2100517"/>
              </a:xfrm>
              <a:prstGeom prst="rect">
                <a:avLst/>
              </a:prstGeom>
              <a:solidFill>
                <a:srgbClr val="0072C6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Logic for Predicting Faults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376782" y="4378186"/>
                <a:ext cx="3603124" cy="2100516"/>
              </a:xfrm>
              <a:prstGeom prst="rect">
                <a:avLst/>
              </a:prstGeom>
              <a:solidFill>
                <a:srgbClr val="00487E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Knowledge Capture &amp; Ranked Causes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21" name="Picture 20">
            <a:hlinkClick r:id="rId4" action="ppaction://hlinksldjump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432" y="1562638"/>
            <a:ext cx="7123261" cy="397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 bwMode="auto">
          <a:xfrm>
            <a:off x="2442624" y="4283763"/>
            <a:ext cx="1988103" cy="1385443"/>
          </a:xfrm>
          <a:prstGeom prst="rect">
            <a:avLst/>
          </a:prstGeom>
          <a:solidFill>
            <a:srgbClr val="009E49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sl-SI" sz="20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Linked O&amp;M documentation and </a:t>
            </a:r>
            <a:r>
              <a:rPr lang="sl-SI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support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960552" y="715401"/>
            <a:ext cx="936104" cy="687201"/>
            <a:chOff x="10960552" y="1294165"/>
            <a:chExt cx="936104" cy="687201"/>
          </a:xfrm>
        </p:grpSpPr>
        <p:sp>
          <p:nvSpPr>
            <p:cNvPr id="19" name="Rounded Rectangle 18"/>
            <p:cNvSpPr/>
            <p:nvPr/>
          </p:nvSpPr>
          <p:spPr>
            <a:xfrm>
              <a:off x="10960552" y="1294165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0364" y="1424895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Left Arrow 21"/>
            <p:cNvSpPr/>
            <p:nvPr/>
          </p:nvSpPr>
          <p:spPr>
            <a:xfrm>
              <a:off x="11536852" y="1452170"/>
              <a:ext cx="184902" cy="144016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07368" y="6326419"/>
            <a:ext cx="1147895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PREVENT FAULT COST, ACT INFORMED, PREVENTIVE MAINTENANCE BASED ON PREDICTION OR SCHEDULE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81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717099" y="1484783"/>
            <a:ext cx="4503457" cy="33854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3597079" y="5733256"/>
            <a:ext cx="1001395" cy="662315"/>
            <a:chOff x="8739218" y="4324454"/>
            <a:chExt cx="2534641" cy="214312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4675" y="4324454"/>
              <a:ext cx="2143125" cy="2143125"/>
            </a:xfrm>
            <a:prstGeom prst="rect">
              <a:avLst/>
            </a:prstGeom>
          </p:spPr>
        </p:pic>
        <p:sp>
          <p:nvSpPr>
            <p:cNvPr id="36" name="Flowchart: Alternate Process 35"/>
            <p:cNvSpPr/>
            <p:nvPr/>
          </p:nvSpPr>
          <p:spPr>
            <a:xfrm>
              <a:off x="8739218" y="5165621"/>
              <a:ext cx="288031" cy="936104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8994283" y="5633673"/>
              <a:ext cx="2279576" cy="662315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8752760" y="5215413"/>
              <a:ext cx="248479" cy="288032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1415480" y="2261156"/>
            <a:ext cx="2868183" cy="17187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1400" dirty="0"/>
          </a:p>
          <a:p>
            <a:pPr algn="ctr"/>
            <a:r>
              <a:rPr lang="sl-SI" sz="1600" dirty="0"/>
              <a:t>CLOUD BASED </a:t>
            </a:r>
            <a:r>
              <a:rPr lang="sl-SI" sz="1600" dirty="0" err="1"/>
              <a:t>services</a:t>
            </a:r>
            <a:r>
              <a:rPr lang="sl-SI" sz="1600" dirty="0"/>
              <a:t>:</a:t>
            </a:r>
          </a:p>
          <a:p>
            <a:endParaRPr lang="sl-SI" sz="1600" dirty="0" smtClean="0"/>
          </a:p>
          <a:p>
            <a:r>
              <a:rPr lang="sl-SI" sz="1600" b="1" dirty="0" smtClean="0"/>
              <a:t>ROBOTINA COS</a:t>
            </a:r>
            <a:r>
              <a:rPr lang="sl-SI" sz="1600" dirty="0" smtClean="0"/>
              <a:t>, AI, machine </a:t>
            </a:r>
          </a:p>
          <a:p>
            <a:r>
              <a:rPr lang="sl-SI" sz="1600" dirty="0" err="1" smtClean="0"/>
              <a:t>learning</a:t>
            </a:r>
            <a:r>
              <a:rPr lang="sl-SI" sz="1600" dirty="0" smtClean="0"/>
              <a:t>, </a:t>
            </a:r>
            <a:r>
              <a:rPr lang="sl-SI" sz="1600" dirty="0" err="1" smtClean="0"/>
              <a:t>dashboards</a:t>
            </a:r>
            <a:r>
              <a:rPr lang="sl-SI" sz="1600" dirty="0" smtClean="0"/>
              <a:t>,…</a:t>
            </a:r>
          </a:p>
          <a:p>
            <a:r>
              <a:rPr lang="sl-SI" sz="1600" b="1" dirty="0" smtClean="0">
                <a:solidFill>
                  <a:srgbClr val="FF0000"/>
                </a:solidFill>
              </a:rPr>
              <a:t>ON LINE optimization</a:t>
            </a:r>
            <a:endParaRPr lang="sl-SI" sz="1600" b="1" dirty="0">
              <a:solidFill>
                <a:srgbClr val="FF0000"/>
              </a:solidFill>
            </a:endParaRPr>
          </a:p>
          <a:p>
            <a:pPr algn="ctr"/>
            <a:endParaRPr lang="sl-SI" sz="1400" dirty="0"/>
          </a:p>
          <a:p>
            <a:pPr algn="ctr"/>
            <a:endParaRPr lang="sl-SI" dirty="0"/>
          </a:p>
        </p:txBody>
      </p:sp>
      <p:sp>
        <p:nvSpPr>
          <p:cNvPr id="40" name="TextBox 39"/>
          <p:cNvSpPr txBox="1"/>
          <p:nvPr/>
        </p:nvSpPr>
        <p:spPr>
          <a:xfrm>
            <a:off x="5698284" y="6020897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…</a:t>
            </a:r>
            <a:endParaRPr lang="en-US" sz="28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7407642" y="5748617"/>
            <a:ext cx="1001395" cy="662315"/>
            <a:chOff x="8739218" y="4324454"/>
            <a:chExt cx="2534641" cy="2143125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4675" y="4324454"/>
              <a:ext cx="2143125" cy="2143125"/>
            </a:xfrm>
            <a:prstGeom prst="rect">
              <a:avLst/>
            </a:prstGeom>
          </p:spPr>
        </p:pic>
        <p:sp>
          <p:nvSpPr>
            <p:cNvPr id="43" name="Flowchart: Alternate Process 42"/>
            <p:cNvSpPr/>
            <p:nvPr/>
          </p:nvSpPr>
          <p:spPr>
            <a:xfrm>
              <a:off x="8739218" y="5165621"/>
              <a:ext cx="288031" cy="936104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8994283" y="5633673"/>
              <a:ext cx="2279576" cy="662315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8752760" y="5215413"/>
              <a:ext cx="248479" cy="288032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19976" y="5751198"/>
            <a:ext cx="1001395" cy="662315"/>
            <a:chOff x="8739218" y="4324454"/>
            <a:chExt cx="2534641" cy="2143125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4675" y="4324454"/>
              <a:ext cx="2143125" cy="2143125"/>
            </a:xfrm>
            <a:prstGeom prst="rect">
              <a:avLst/>
            </a:prstGeom>
          </p:spPr>
        </p:pic>
        <p:sp>
          <p:nvSpPr>
            <p:cNvPr id="48" name="Flowchart: Alternate Process 47"/>
            <p:cNvSpPr/>
            <p:nvPr/>
          </p:nvSpPr>
          <p:spPr>
            <a:xfrm>
              <a:off x="8739218" y="5165621"/>
              <a:ext cx="288031" cy="936104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8994283" y="5633673"/>
              <a:ext cx="2279576" cy="662315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8752760" y="5215413"/>
              <a:ext cx="248479" cy="288032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51" name="Straight Connector 50"/>
          <p:cNvCxnSpPr/>
          <p:nvPr/>
        </p:nvCxnSpPr>
        <p:spPr>
          <a:xfrm>
            <a:off x="3143672" y="5517232"/>
            <a:ext cx="526536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651514" y="5517232"/>
            <a:ext cx="10953" cy="468769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774411" y="5517232"/>
            <a:ext cx="10953" cy="468769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451124" y="5517232"/>
            <a:ext cx="10953" cy="468769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8107" y="2319832"/>
            <a:ext cx="3236235" cy="1474285"/>
          </a:xfrm>
          <a:prstGeom prst="rect">
            <a:avLst/>
          </a:prstGeom>
        </p:spPr>
      </p:pic>
      <p:sp>
        <p:nvSpPr>
          <p:cNvPr id="56" name="Rounded Rectangle 55"/>
          <p:cNvSpPr/>
          <p:nvPr/>
        </p:nvSpPr>
        <p:spPr>
          <a:xfrm>
            <a:off x="9264352" y="2276872"/>
            <a:ext cx="2808312" cy="14775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1600" dirty="0"/>
          </a:p>
          <a:p>
            <a:pPr algn="ctr"/>
            <a:r>
              <a:rPr lang="sl-SI" sz="1600" dirty="0"/>
              <a:t>Facility management operations center by FM company</a:t>
            </a:r>
          </a:p>
          <a:p>
            <a:pPr algn="ctr"/>
            <a:r>
              <a:rPr lang="sl-SI" sz="1600" b="1" dirty="0">
                <a:solidFill>
                  <a:srgbClr val="FF0000"/>
                </a:solidFill>
              </a:rPr>
              <a:t>ON LINE </a:t>
            </a:r>
            <a:r>
              <a:rPr lang="sl-SI" sz="1600" b="1" dirty="0" err="1">
                <a:solidFill>
                  <a:srgbClr val="FF0000"/>
                </a:solidFill>
              </a:rPr>
              <a:t>operation</a:t>
            </a:r>
            <a:endParaRPr lang="sl-SI" sz="1600" b="1" dirty="0">
              <a:solidFill>
                <a:srgbClr val="FF0000"/>
              </a:solidFill>
            </a:endParaRPr>
          </a:p>
          <a:p>
            <a:pPr algn="ctr"/>
            <a:endParaRPr lang="sl-SI" sz="1600" dirty="0"/>
          </a:p>
        </p:txBody>
      </p:sp>
      <p:cxnSp>
        <p:nvCxnSpPr>
          <p:cNvPr id="57" name="Straight Connector 56"/>
          <p:cNvCxnSpPr/>
          <p:nvPr/>
        </p:nvCxnSpPr>
        <p:spPr>
          <a:xfrm>
            <a:off x="7958725" y="3789040"/>
            <a:ext cx="0" cy="166887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Left-Right Arrow 57"/>
          <p:cNvSpPr/>
          <p:nvPr/>
        </p:nvSpPr>
        <p:spPr>
          <a:xfrm>
            <a:off x="5280607" y="2848578"/>
            <a:ext cx="959409" cy="1440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723983" y="3979948"/>
            <a:ext cx="336199" cy="404471"/>
          </a:xfrm>
          <a:prstGeom prst="straightConnector1">
            <a:avLst/>
          </a:prstGeom>
          <a:ln w="381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C:\Users\Direktor\AppData\Local\Microsoft\Windows\Temporary Internet Files\Content.Word\DSC_011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57017" y="5064530"/>
            <a:ext cx="1460362" cy="107186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TextBox 60"/>
          <p:cNvSpPr txBox="1"/>
          <p:nvPr/>
        </p:nvSpPr>
        <p:spPr>
          <a:xfrm>
            <a:off x="9647827" y="6410932"/>
            <a:ext cx="107530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dirty="0"/>
              <a:t>IoT </a:t>
            </a:r>
            <a:r>
              <a:rPr lang="sl-SI" dirty="0" err="1"/>
              <a:t>linker</a:t>
            </a:r>
            <a:endParaRPr lang="en-US" dirty="0"/>
          </a:p>
        </p:txBody>
      </p:sp>
      <p:cxnSp>
        <p:nvCxnSpPr>
          <p:cNvPr id="62" name="Straight Arrow Connector 61"/>
          <p:cNvCxnSpPr>
            <a:endCxn id="43" idx="0"/>
          </p:cNvCxnSpPr>
          <p:nvPr/>
        </p:nvCxnSpPr>
        <p:spPr>
          <a:xfrm flipH="1">
            <a:off x="7464540" y="5517232"/>
            <a:ext cx="2087845" cy="491341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7354064" y="5769977"/>
            <a:ext cx="216025" cy="216024"/>
          </a:xfrm>
          <a:prstGeom prst="ellipse">
            <a:avLst/>
          </a:prstGeom>
          <a:solidFill>
            <a:schemeClr val="accent2"/>
          </a:solidFill>
          <a:ln>
            <a:solidFill>
              <a:srgbClr val="FF8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4" name="Oval 63"/>
          <p:cNvSpPr/>
          <p:nvPr/>
        </p:nvSpPr>
        <p:spPr>
          <a:xfrm>
            <a:off x="4666398" y="5746302"/>
            <a:ext cx="216025" cy="216024"/>
          </a:xfrm>
          <a:prstGeom prst="ellipse">
            <a:avLst/>
          </a:prstGeom>
          <a:solidFill>
            <a:schemeClr val="accent2"/>
          </a:solidFill>
          <a:ln>
            <a:solidFill>
              <a:srgbClr val="FF8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5" name="Oval 64"/>
          <p:cNvSpPr/>
          <p:nvPr/>
        </p:nvSpPr>
        <p:spPr>
          <a:xfrm>
            <a:off x="3554454" y="5752913"/>
            <a:ext cx="216025" cy="216024"/>
          </a:xfrm>
          <a:prstGeom prst="ellipse">
            <a:avLst/>
          </a:prstGeom>
          <a:solidFill>
            <a:schemeClr val="accent2"/>
          </a:solidFill>
          <a:ln>
            <a:solidFill>
              <a:srgbClr val="FF8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22" y="3316118"/>
            <a:ext cx="535154" cy="531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605" y="4437760"/>
            <a:ext cx="960987" cy="63968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4845" y="5699700"/>
            <a:ext cx="411079" cy="273634"/>
          </a:xfrm>
          <a:prstGeom prst="rect">
            <a:avLst/>
          </a:prstGeom>
        </p:spPr>
      </p:pic>
      <p:cxnSp>
        <p:nvCxnSpPr>
          <p:cNvPr id="70" name="Straight Arrow Connector 69"/>
          <p:cNvCxnSpPr/>
          <p:nvPr/>
        </p:nvCxnSpPr>
        <p:spPr>
          <a:xfrm>
            <a:off x="657115" y="5255675"/>
            <a:ext cx="568630" cy="444025"/>
          </a:xfrm>
          <a:prstGeom prst="straightConnector1">
            <a:avLst/>
          </a:prstGeom>
          <a:ln w="381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1826064" y="5836517"/>
            <a:ext cx="1167090" cy="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3999" y="5608910"/>
            <a:ext cx="272787" cy="18158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2747" y="5608910"/>
            <a:ext cx="272787" cy="1815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58" y="5689331"/>
            <a:ext cx="638483" cy="638483"/>
          </a:xfrm>
          <a:prstGeom prst="rect">
            <a:avLst/>
          </a:prstGeom>
        </p:spPr>
      </p:pic>
      <p:sp>
        <p:nvSpPr>
          <p:cNvPr id="2048" name="TextBox 2047"/>
          <p:cNvSpPr txBox="1"/>
          <p:nvPr/>
        </p:nvSpPr>
        <p:spPr>
          <a:xfrm>
            <a:off x="1199456" y="6237312"/>
            <a:ext cx="657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/>
              <a:t>user</a:t>
            </a:r>
            <a:endParaRPr lang="en-US" dirty="0"/>
          </a:p>
        </p:txBody>
      </p:sp>
      <p:cxnSp>
        <p:nvCxnSpPr>
          <p:cNvPr id="76" name="Straight Connector 75"/>
          <p:cNvCxnSpPr/>
          <p:nvPr/>
        </p:nvCxnSpPr>
        <p:spPr>
          <a:xfrm>
            <a:off x="3215680" y="4941168"/>
            <a:ext cx="0" cy="516743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71778" y="570675"/>
            <a:ext cx="124318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/>
              <a:t> </a:t>
            </a:r>
            <a:r>
              <a:rPr lang="sl-SI" sz="4400" dirty="0" err="1" smtClean="0">
                <a:solidFill>
                  <a:srgbClr val="0070C0"/>
                </a:solidFill>
              </a:rPr>
              <a:t>B</a:t>
            </a:r>
            <a:r>
              <a:rPr lang="sl-SI" sz="4400" dirty="0" err="1" smtClean="0"/>
              <a:t>uilding</a:t>
            </a:r>
            <a:r>
              <a:rPr lang="sl-SI" sz="4400" dirty="0" smtClean="0"/>
              <a:t> </a:t>
            </a:r>
            <a:r>
              <a:rPr lang="sl-SI" sz="4400" dirty="0" smtClean="0">
                <a:solidFill>
                  <a:srgbClr val="0070C0"/>
                </a:solidFill>
              </a:rPr>
              <a:t>M</a:t>
            </a:r>
            <a:r>
              <a:rPr lang="sl-SI" sz="4400" dirty="0" smtClean="0"/>
              <a:t>anagement </a:t>
            </a:r>
            <a:r>
              <a:rPr lang="sl-SI" sz="4400" dirty="0" err="1" smtClean="0"/>
              <a:t>and</a:t>
            </a:r>
            <a:r>
              <a:rPr lang="sl-SI" sz="4400" dirty="0" smtClean="0"/>
              <a:t> </a:t>
            </a:r>
            <a:r>
              <a:rPr lang="sl-SI" sz="4400" dirty="0" err="1" smtClean="0"/>
              <a:t>optimization</a:t>
            </a:r>
            <a:r>
              <a:rPr lang="sl-SI" sz="4400" dirty="0" smtClean="0"/>
              <a:t> - </a:t>
            </a:r>
            <a:r>
              <a:rPr lang="sl-SI" sz="4400" dirty="0" err="1" smtClean="0"/>
              <a:t>overview</a:t>
            </a:r>
            <a:r>
              <a:rPr lang="sl-SI" sz="4400" dirty="0" smtClean="0">
                <a:solidFill>
                  <a:srgbClr val="0070C0"/>
                </a:solidFill>
              </a:rPr>
              <a:t> </a:t>
            </a:r>
            <a:endParaRPr lang="en-US" sz="4400" dirty="0"/>
          </a:p>
        </p:txBody>
      </p:sp>
      <p:sp>
        <p:nvSpPr>
          <p:cNvPr id="79" name="TextBox 78"/>
          <p:cNvSpPr txBox="1"/>
          <p:nvPr/>
        </p:nvSpPr>
        <p:spPr>
          <a:xfrm>
            <a:off x="2137923" y="5929995"/>
            <a:ext cx="657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dirty="0" smtClean="0"/>
              <a:t>ON SITE</a:t>
            </a:r>
            <a:endParaRPr lang="en-US" sz="1000" dirty="0"/>
          </a:p>
        </p:txBody>
      </p:sp>
      <p:sp>
        <p:nvSpPr>
          <p:cNvPr id="80" name="TextBox 79"/>
          <p:cNvSpPr txBox="1"/>
          <p:nvPr/>
        </p:nvSpPr>
        <p:spPr>
          <a:xfrm>
            <a:off x="338034" y="5482236"/>
            <a:ext cx="657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dirty="0" smtClean="0"/>
              <a:t>REMOTE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2920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8770" y="1504230"/>
            <a:ext cx="8280920" cy="757100"/>
            <a:chOff x="0" y="946723"/>
            <a:chExt cx="8280920" cy="757100"/>
          </a:xfrm>
          <a:noFill/>
        </p:grpSpPr>
        <p:sp>
          <p:nvSpPr>
            <p:cNvPr id="26" name="Rounded Rectangle 25"/>
            <p:cNvSpPr/>
            <p:nvPr/>
          </p:nvSpPr>
          <p:spPr>
            <a:xfrm>
              <a:off x="0" y="946723"/>
              <a:ext cx="8280920" cy="7571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4"/>
            <p:cNvSpPr/>
            <p:nvPr/>
          </p:nvSpPr>
          <p:spPr>
            <a:xfrm>
              <a:off x="36959" y="983682"/>
              <a:ext cx="8207002" cy="68318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00" i="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384032" y="415854"/>
            <a:ext cx="57449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>
                <a:solidFill>
                  <a:schemeClr val="tx2"/>
                </a:solidFill>
              </a:rPr>
              <a:t>EE – </a:t>
            </a:r>
            <a:r>
              <a:rPr lang="sl-SI" sz="4400" dirty="0" err="1" smtClean="0">
                <a:solidFill>
                  <a:schemeClr val="tx2"/>
                </a:solidFill>
              </a:rPr>
              <a:t>reduce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energy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cost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endParaRPr lang="en-US" sz="4400" dirty="0">
              <a:solidFill>
                <a:schemeClr val="tx2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8280" y="1628800"/>
            <a:ext cx="4905632" cy="4143217"/>
            <a:chOff x="277031" y="0"/>
            <a:chExt cx="4791217" cy="4933950"/>
          </a:xfrm>
        </p:grpSpPr>
        <p:sp>
          <p:nvSpPr>
            <p:cNvPr id="9" name="Rectangle 8"/>
            <p:cNvSpPr/>
            <p:nvPr/>
          </p:nvSpPr>
          <p:spPr bwMode="auto">
            <a:xfrm>
              <a:off x="277033" y="0"/>
              <a:ext cx="4791215" cy="1478865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53" tIns="201680" rIns="134453" bIns="1075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2206"/>
                </a:spcAft>
              </a:pPr>
              <a:r>
                <a:rPr lang="sl-SI" sz="44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BEMS – </a:t>
              </a:r>
              <a:r>
                <a:rPr lang="sl-SI" sz="44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building</a:t>
              </a:r>
              <a:r>
                <a:rPr lang="sl-SI" sz="44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sl-SI" sz="44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energy</a:t>
              </a:r>
              <a:r>
                <a:rPr lang="sl-SI" sz="44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 management</a:t>
              </a:r>
              <a:endParaRPr lang="en-US" sz="44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77031" y="1586151"/>
              <a:ext cx="4791217" cy="3347799"/>
              <a:chOff x="376782" y="2216447"/>
              <a:chExt cx="7291708" cy="4262256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76783" y="2216447"/>
                <a:ext cx="3603125" cy="2100517"/>
              </a:xfrm>
              <a:prstGeom prst="rect">
                <a:avLst/>
              </a:prstGeom>
              <a:solidFill>
                <a:srgbClr val="FF9900">
                  <a:alpha val="89804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6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Measure</a:t>
                </a:r>
                <a:r>
                  <a:rPr lang="sl-SI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 &amp; </a:t>
                </a:r>
                <a:r>
                  <a:rPr lang="sl-SI" sz="26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analyze</a:t>
                </a:r>
                <a:endParaRPr lang="en-US" sz="26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4065365" y="2216447"/>
                <a:ext cx="3603125" cy="2100517"/>
              </a:xfrm>
              <a:prstGeom prst="rect">
                <a:avLst/>
              </a:prstGeom>
              <a:solidFill>
                <a:srgbClr val="0072C6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6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Rules</a:t>
                </a:r>
                <a:r>
                  <a:rPr lang="sl-SI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sl-SI" sz="26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based</a:t>
                </a:r>
                <a:r>
                  <a:rPr lang="sl-SI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sl-SI" sz="26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optimization</a:t>
                </a:r>
                <a:endParaRPr lang="en-US" sz="26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376782" y="4378185"/>
                <a:ext cx="3603125" cy="2100516"/>
              </a:xfrm>
              <a:prstGeom prst="rect">
                <a:avLst/>
              </a:prstGeom>
              <a:solidFill>
                <a:srgbClr val="00487E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6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Machine</a:t>
                </a:r>
                <a:r>
                  <a:rPr lang="sl-SI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sl-SI" sz="26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learning</a:t>
                </a:r>
                <a:endParaRPr lang="en-US" sz="2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4065365" y="4378187"/>
                <a:ext cx="3603125" cy="2100516"/>
              </a:xfrm>
              <a:prstGeom prst="rect">
                <a:avLst/>
              </a:prstGeom>
              <a:solidFill>
                <a:srgbClr val="009E49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6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Artificial</a:t>
                </a:r>
                <a:r>
                  <a:rPr lang="sl-SI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sl-SI" sz="26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Intelligence</a:t>
                </a:r>
                <a:endParaRPr lang="en-US" sz="2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18" name="Picture 17">
            <a:hlinkClick r:id="rId4" action="ppaction://hlinksldjump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93006" y="6326419"/>
            <a:ext cx="639331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BEAHAVIOR INTELLIGENCE, DYNAMIC OPTIMIZATION, SMART GRID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960552" y="1294165"/>
            <a:ext cx="936104" cy="687201"/>
            <a:chOff x="10960552" y="1294165"/>
            <a:chExt cx="936104" cy="687201"/>
          </a:xfrm>
        </p:grpSpPr>
        <p:sp>
          <p:nvSpPr>
            <p:cNvPr id="21" name="Rounded Rectangle 20"/>
            <p:cNvSpPr/>
            <p:nvPr/>
          </p:nvSpPr>
          <p:spPr>
            <a:xfrm>
              <a:off x="10960552" y="1294165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0364" y="1424895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Left Arrow 22"/>
            <p:cNvSpPr/>
            <p:nvPr/>
          </p:nvSpPr>
          <p:spPr>
            <a:xfrm>
              <a:off x="11536852" y="1452170"/>
              <a:ext cx="184902" cy="144016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2319544"/>
            <a:ext cx="4745231" cy="345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00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flipH="1">
            <a:off x="6508112" y="467311"/>
            <a:ext cx="5492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smtClean="0">
                <a:solidFill>
                  <a:schemeClr val="bg1">
                    <a:lumMod val="50000"/>
                  </a:schemeClr>
                </a:solidFill>
              </a:rPr>
              <a:t>COS: </a:t>
            </a:r>
            <a:r>
              <a:rPr lang="sl-SI" sz="4400" dirty="0" err="1" smtClean="0">
                <a:solidFill>
                  <a:schemeClr val="bg1">
                    <a:lumMod val="50000"/>
                  </a:schemeClr>
                </a:solidFill>
              </a:rPr>
              <a:t>Energy</a:t>
            </a:r>
            <a:r>
              <a:rPr lang="sl-SI" sz="4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l-SI" sz="4400" dirty="0" err="1" smtClean="0">
                <a:solidFill>
                  <a:schemeClr val="bg1">
                    <a:lumMod val="50000"/>
                  </a:schemeClr>
                </a:solidFill>
              </a:rPr>
              <a:t>Efficiency</a:t>
            </a:r>
            <a:r>
              <a:rPr lang="sl-SI" sz="4400" dirty="0" smtClean="0"/>
              <a:t> 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68" y="1469260"/>
            <a:ext cx="9649072" cy="52551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960552" y="1373647"/>
            <a:ext cx="936104" cy="687201"/>
            <a:chOff x="10960552" y="1294165"/>
            <a:chExt cx="936104" cy="687201"/>
          </a:xfrm>
        </p:grpSpPr>
        <p:sp>
          <p:nvSpPr>
            <p:cNvPr id="9" name="Rounded Rectangle 8"/>
            <p:cNvSpPr/>
            <p:nvPr/>
          </p:nvSpPr>
          <p:spPr>
            <a:xfrm>
              <a:off x="10960552" y="1294165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0364" y="1424895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Left Arrow 11"/>
            <p:cNvSpPr/>
            <p:nvPr/>
          </p:nvSpPr>
          <p:spPr>
            <a:xfrm>
              <a:off x="11536852" y="1452170"/>
              <a:ext cx="184902" cy="144016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43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335360" y="836712"/>
            <a:ext cx="5832648" cy="5112568"/>
            <a:chOff x="277032" y="0"/>
            <a:chExt cx="4791217" cy="4474798"/>
          </a:xfrm>
        </p:grpSpPr>
        <p:sp>
          <p:nvSpPr>
            <p:cNvPr id="8" name="Rectangle 7"/>
            <p:cNvSpPr/>
            <p:nvPr/>
          </p:nvSpPr>
          <p:spPr bwMode="auto">
            <a:xfrm>
              <a:off x="277033" y="0"/>
              <a:ext cx="4791215" cy="1008405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53" tIns="201680" rIns="134453" bIns="10756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2206"/>
                </a:spcAft>
              </a:pPr>
              <a:r>
                <a:rPr lang="sl-SI" sz="3200" spc="-52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U</a:t>
              </a:r>
              <a:r>
                <a:rPr lang="sl-SI" sz="32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nderstanding</a:t>
              </a:r>
              <a:r>
                <a:rPr lang="sl-SI" sz="32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 &amp; </a:t>
              </a:r>
              <a:r>
                <a:rPr lang="sl-SI" sz="32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optimizing</a:t>
              </a:r>
              <a:r>
                <a:rPr lang="sl-SI" sz="32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sl-SI" sz="32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energy</a:t>
              </a:r>
              <a:r>
                <a:rPr lang="sl-SI" sz="32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 flows</a:t>
              </a:r>
              <a:endParaRPr lang="en-US" sz="32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" name="Group 10"/>
            <p:cNvGrpSpPr/>
            <p:nvPr/>
          </p:nvGrpSpPr>
          <p:grpSpPr>
            <a:xfrm>
              <a:off x="277032" y="1071430"/>
              <a:ext cx="4791217" cy="3403368"/>
              <a:chOff x="376783" y="1561130"/>
              <a:chExt cx="7291708" cy="4333004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376783" y="1561130"/>
                <a:ext cx="7291708" cy="2326983"/>
              </a:xfrm>
              <a:prstGeom prst="rect">
                <a:avLst/>
              </a:prstGeom>
              <a:solidFill>
                <a:srgbClr val="FF9900">
                  <a:alpha val="89804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sl-SI" sz="2400" dirty="0" smtClean="0"/>
                  <a:t>Precise Energy Distribution &amp; Consuption</a:t>
                </a:r>
              </a:p>
              <a:p>
                <a:pPr marL="285750" indent="-285750">
                  <a:buFontTx/>
                  <a:buChar char="-"/>
                </a:pPr>
                <a:r>
                  <a:rPr lang="sl-SI" sz="2400" dirty="0" smtClean="0"/>
                  <a:t>Save on energy expenses</a:t>
                </a:r>
              </a:p>
              <a:p>
                <a:pPr marL="285750" indent="-285750">
                  <a:buFontTx/>
                  <a:buChar char="-"/>
                </a:pPr>
                <a:r>
                  <a:rPr lang="sl-SI" sz="2400" dirty="0" smtClean="0"/>
                  <a:t>Estimate upcoming energy bills</a:t>
                </a:r>
              </a:p>
              <a:p>
                <a:pPr marL="285750" indent="-285750">
                  <a:buFontTx/>
                  <a:buChar char="-"/>
                </a:pPr>
                <a:r>
                  <a:rPr lang="sl-SI" sz="2400" dirty="0" smtClean="0"/>
                  <a:t>Breakdown cost per location/system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376783" y="3968355"/>
                <a:ext cx="7291708" cy="1925779"/>
              </a:xfrm>
              <a:prstGeom prst="rect">
                <a:avLst/>
              </a:prstGeom>
              <a:solidFill>
                <a:srgbClr val="0072C6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sl-SI" sz="2400" dirty="0" smtClean="0"/>
                  <a:t>Improve Environmental Behaviour</a:t>
                </a:r>
              </a:p>
              <a:p>
                <a:pPr marL="285750" indent="-285750">
                  <a:buFontTx/>
                  <a:buChar char="-"/>
                </a:pPr>
                <a:r>
                  <a:rPr lang="sl-SI" sz="2400" dirty="0" smtClean="0"/>
                  <a:t>Decrease energy waste</a:t>
                </a:r>
              </a:p>
              <a:p>
                <a:pPr marL="285750" indent="-285750">
                  <a:buFontTx/>
                  <a:buChar char="-"/>
                </a:pPr>
                <a:r>
                  <a:rPr lang="sl-SI" sz="2400" dirty="0" smtClean="0"/>
                  <a:t>Reduce carbon footprint</a:t>
                </a:r>
              </a:p>
              <a:p>
                <a:pPr marL="285750" indent="-285750">
                  <a:buFontTx/>
                  <a:buChar char="-"/>
                </a:pPr>
                <a:r>
                  <a:rPr lang="sl-SI" sz="2400" dirty="0" smtClean="0"/>
                  <a:t>Support corporate social responsibility</a:t>
                </a:r>
                <a:endParaRPr lang="en-US" sz="24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836712"/>
            <a:ext cx="5141417" cy="274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3861048"/>
            <a:ext cx="5429449" cy="281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14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331125" y="643781"/>
            <a:ext cx="8277857" cy="624979"/>
          </a:xfrm>
          <a:prstGeom prst="rect">
            <a:avLst/>
          </a:prstGeom>
          <a:solidFill>
            <a:srgbClr val="002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53" tIns="201680" rIns="134453" bIns="1075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2206"/>
              </a:spcAft>
            </a:pPr>
            <a:r>
              <a:rPr lang="en-US" sz="32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People Counting</a:t>
            </a:r>
            <a:endParaRPr lang="en-US" sz="32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94802" y="1484784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Highly Accurate</a:t>
            </a: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&amp; Consistent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330057" y="1492985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Web Based &amp; fully Automated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11056" y="2501096"/>
            <a:ext cx="1988103" cy="920612"/>
          </a:xfrm>
          <a:prstGeom prst="rect">
            <a:avLst/>
          </a:prstGeom>
          <a:solidFill>
            <a:srgbClr val="00487E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Emergency Guidance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346313" y="2501097"/>
            <a:ext cx="1988103" cy="920612"/>
          </a:xfrm>
          <a:prstGeom prst="rect">
            <a:avLst/>
          </a:prstGeom>
          <a:solidFill>
            <a:srgbClr val="009E49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Latest tech. sensors with data back up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19408" y="5157192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Individual visitor tracking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744072" y="5160493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WiFi Ads and marketing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63352" y="4293096"/>
            <a:ext cx="8313150" cy="648072"/>
          </a:xfrm>
          <a:prstGeom prst="rect">
            <a:avLst/>
          </a:prstGeom>
          <a:solidFill>
            <a:srgbClr val="002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53" tIns="201680" rIns="134453" bIns="1075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2206"/>
              </a:spcAft>
            </a:pPr>
            <a:r>
              <a:rPr lang="en-US" sz="32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Tracking &amp; Tracing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11824" y="1484784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Real-time &amp; Historical ; Favorites</a:t>
            </a: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547080" y="1484784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Wide range of Reports / Alerts comparisons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565556" y="2501096"/>
            <a:ext cx="1988103" cy="920612"/>
          </a:xfrm>
          <a:prstGeom prst="rect">
            <a:avLst/>
          </a:prstGeom>
          <a:solidFill>
            <a:srgbClr val="00487E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Easy installation &amp; maintenance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6600813" y="2501097"/>
            <a:ext cx="1988103" cy="920612"/>
          </a:xfrm>
          <a:prstGeom prst="rect">
            <a:avLst/>
          </a:prstGeom>
          <a:solidFill>
            <a:srgbClr val="009E49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Customizable Reports</a:t>
            </a: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585625" y="5133140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Staff Tracking</a:t>
            </a: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Heat Maps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464304" y="5160493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Identify Frequency of  visits  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5" name="Picture 24">
            <a:hlinkClick r:id="rId4" action="ppaction://hlinksldjump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468" y="4096653"/>
            <a:ext cx="2874326" cy="215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describe the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448" y="1817227"/>
            <a:ext cx="1663309" cy="9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8" cstate="print"/>
          <a:srcRect l="11386"/>
          <a:stretch>
            <a:fillRect/>
          </a:stretch>
        </p:blipFill>
        <p:spPr bwMode="auto">
          <a:xfrm>
            <a:off x="8954468" y="2548145"/>
            <a:ext cx="1296144" cy="117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9" cstate="print"/>
          <a:srcRect l="11256" t="14245" r="3061" b="12008"/>
          <a:stretch>
            <a:fillRect/>
          </a:stretch>
        </p:blipFill>
        <p:spPr bwMode="auto">
          <a:xfrm>
            <a:off x="10448811" y="2924944"/>
            <a:ext cx="1379983" cy="97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Group 23"/>
          <p:cNvGrpSpPr/>
          <p:nvPr/>
        </p:nvGrpSpPr>
        <p:grpSpPr>
          <a:xfrm>
            <a:off x="10960552" y="1229631"/>
            <a:ext cx="936104" cy="687201"/>
            <a:chOff x="10960552" y="1294165"/>
            <a:chExt cx="936104" cy="687201"/>
          </a:xfrm>
        </p:grpSpPr>
        <p:sp>
          <p:nvSpPr>
            <p:cNvPr id="30" name="Rounded Rectangle 29"/>
            <p:cNvSpPr/>
            <p:nvPr/>
          </p:nvSpPr>
          <p:spPr>
            <a:xfrm>
              <a:off x="10960552" y="1294165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0364" y="1424895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Left Arrow 31"/>
            <p:cNvSpPr/>
            <p:nvPr/>
          </p:nvSpPr>
          <p:spPr>
            <a:xfrm>
              <a:off x="11536852" y="1452170"/>
              <a:ext cx="184902" cy="144016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968208" y="510053"/>
            <a:ext cx="4001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3200" b="1" dirty="0" err="1" smtClean="0">
                <a:solidFill>
                  <a:schemeClr val="tx2"/>
                </a:solidFill>
              </a:rPr>
              <a:t>Informed</a:t>
            </a:r>
            <a:r>
              <a:rPr lang="sl-SI" sz="3200" b="1" dirty="0" smtClean="0">
                <a:solidFill>
                  <a:schemeClr val="tx2"/>
                </a:solidFill>
              </a:rPr>
              <a:t> </a:t>
            </a:r>
            <a:r>
              <a:rPr lang="sl-SI" sz="3200" b="1" dirty="0" err="1" smtClean="0">
                <a:solidFill>
                  <a:schemeClr val="tx2"/>
                </a:solidFill>
              </a:rPr>
              <a:t>action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1126" y="6207695"/>
            <a:ext cx="8260976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sl-SI" sz="2400" dirty="0" err="1" smtClean="0">
                <a:solidFill>
                  <a:schemeClr val="bg1"/>
                </a:solidFill>
              </a:rPr>
              <a:t>Footfall</a:t>
            </a:r>
            <a:r>
              <a:rPr lang="sl-SI" sz="2400" dirty="0" smtClean="0">
                <a:solidFill>
                  <a:schemeClr val="bg1"/>
                </a:solidFill>
              </a:rPr>
              <a:t> &amp; </a:t>
            </a:r>
            <a:r>
              <a:rPr lang="sl-SI" sz="2400" dirty="0" err="1" smtClean="0">
                <a:solidFill>
                  <a:schemeClr val="bg1"/>
                </a:solidFill>
              </a:rPr>
              <a:t>occupancy</a:t>
            </a:r>
            <a:r>
              <a:rPr lang="sl-SI" sz="2400" dirty="0" smtClean="0">
                <a:solidFill>
                  <a:schemeClr val="bg1"/>
                </a:solidFill>
              </a:rPr>
              <a:t> </a:t>
            </a:r>
            <a:r>
              <a:rPr lang="sl-SI" sz="2400" dirty="0" err="1" smtClean="0">
                <a:solidFill>
                  <a:schemeClr val="bg1"/>
                </a:solidFill>
              </a:rPr>
              <a:t>for</a:t>
            </a:r>
            <a:r>
              <a:rPr lang="sl-SI" sz="2400" dirty="0" smtClean="0">
                <a:solidFill>
                  <a:schemeClr val="bg1"/>
                </a:solidFill>
              </a:rPr>
              <a:t> </a:t>
            </a:r>
            <a:r>
              <a:rPr lang="sl-SI" sz="2400" dirty="0" err="1" smtClean="0">
                <a:solidFill>
                  <a:schemeClr val="bg1"/>
                </a:solidFill>
              </a:rPr>
              <a:t>corelated</a:t>
            </a:r>
            <a:r>
              <a:rPr lang="sl-SI" sz="2400" dirty="0" smtClean="0">
                <a:solidFill>
                  <a:schemeClr val="bg1"/>
                </a:solidFill>
              </a:rPr>
              <a:t> </a:t>
            </a:r>
            <a:r>
              <a:rPr lang="sl-SI" sz="2400" dirty="0" err="1" smtClean="0">
                <a:solidFill>
                  <a:schemeClr val="bg1"/>
                </a:solidFill>
              </a:rPr>
              <a:t>analysis</a:t>
            </a:r>
            <a:endParaRPr lang="sl-SI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8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331125" y="643781"/>
            <a:ext cx="8277857" cy="913011"/>
          </a:xfrm>
          <a:prstGeom prst="rect">
            <a:avLst/>
          </a:prstGeom>
          <a:solidFill>
            <a:srgbClr val="002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53" tIns="201680" rIns="134453" bIns="1075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2206"/>
              </a:spcAft>
            </a:pPr>
            <a:r>
              <a:rPr lang="en-US" sz="44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Park</a:t>
            </a:r>
            <a:r>
              <a:rPr lang="sl-SI" sz="44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sz="44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Q</a:t>
            </a:r>
            <a:r>
              <a:rPr lang="sl-SI" sz="44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-integrated part of B</a:t>
            </a:r>
            <a:r>
              <a:rPr lang="sl-SI" sz="4400" spc="-52" dirty="0" smtClean="0">
                <a:solidFill>
                  <a:srgbClr val="00B0F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IQ</a:t>
            </a:r>
            <a:endParaRPr lang="en-US" sz="4400" spc="-52" dirty="0">
              <a:solidFill>
                <a:srgbClr val="00B0F0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14294" y="1692607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PLC Based system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349549" y="1700808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Web Based &amp; fully Automated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30548" y="2708919"/>
            <a:ext cx="1988103" cy="920612"/>
          </a:xfrm>
          <a:prstGeom prst="rect">
            <a:avLst/>
          </a:prstGeom>
          <a:solidFill>
            <a:srgbClr val="00487E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spcBef>
                <a:spcPct val="0"/>
              </a:spcBef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RGB LED</a:t>
            </a:r>
            <a:r>
              <a:rPr lang="sl-SI" sz="20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sensors</a:t>
            </a:r>
          </a:p>
          <a:p>
            <a:pPr defTabSz="685148" fontAlgn="base">
              <a:spcBef>
                <a:spcPct val="0"/>
              </a:spcBef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Reserved space 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365805" y="2708920"/>
            <a:ext cx="1988103" cy="920612"/>
          </a:xfrm>
          <a:prstGeom prst="rect">
            <a:avLst/>
          </a:prstGeom>
          <a:solidFill>
            <a:srgbClr val="009E49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Auto</a:t>
            </a:r>
            <a:r>
              <a:rPr lang="sl-SI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matic</a:t>
            </a: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configuration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531316" y="1692607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Real-time &amp; Historical Alarms</a:t>
            </a: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566572" y="1692607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sl-SI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Real GUIDANCE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531316" y="2708920"/>
            <a:ext cx="1988103" cy="920612"/>
          </a:xfrm>
          <a:prstGeom prst="rect">
            <a:avLst/>
          </a:prstGeom>
          <a:solidFill>
            <a:srgbClr val="00487E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sl-SI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VMS (vehicle messaging)</a:t>
            </a:r>
            <a:endParaRPr lang="en-US" sz="2000" spc="-52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603998" y="2708920"/>
            <a:ext cx="1988103" cy="920612"/>
          </a:xfrm>
          <a:prstGeom prst="rect">
            <a:avLst/>
          </a:prstGeom>
          <a:solidFill>
            <a:srgbClr val="009E49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Automatic </a:t>
            </a:r>
            <a:r>
              <a:rPr lang="sl-SI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N</a:t>
            </a: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umber </a:t>
            </a:r>
            <a:r>
              <a:rPr lang="sl-SI" sz="20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late </a:t>
            </a:r>
            <a:r>
              <a:rPr lang="sl-SI" sz="20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en-US" sz="2000" spc="-52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ecognition</a:t>
            </a:r>
            <a:endParaRPr lang="en-US" sz="2000" spc="-52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68208" y="642102"/>
            <a:ext cx="411555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tx2"/>
                </a:solidFill>
              </a:rPr>
              <a:t>Car Park </a:t>
            </a:r>
            <a:r>
              <a:rPr lang="sl-SI" sz="3200" b="1" dirty="0" err="1" smtClean="0">
                <a:solidFill>
                  <a:schemeClr val="tx2"/>
                </a:solidFill>
              </a:rPr>
              <a:t>Solutions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</a:p>
          <a:p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25" name="Picture 24">
            <a:hlinkClick r:id="rId4" action="ppaction://hlinksldjump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pic>
        <p:nvPicPr>
          <p:cNvPr id="2" name="Picture 2" descr="Parking Guidance Syste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147" y="4146461"/>
            <a:ext cx="3053971" cy="193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907" y="3148444"/>
            <a:ext cx="3043986" cy="83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1126" y="6081105"/>
            <a:ext cx="8260976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chemeClr val="bg1"/>
                </a:solidFill>
              </a:rPr>
              <a:t>Satisfied customers + data + management = better business</a:t>
            </a: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3" y="3717032"/>
            <a:ext cx="863917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0960552" y="1373647"/>
            <a:ext cx="936104" cy="687201"/>
            <a:chOff x="10960552" y="1294165"/>
            <a:chExt cx="936104" cy="687201"/>
          </a:xfrm>
        </p:grpSpPr>
        <p:sp>
          <p:nvSpPr>
            <p:cNvPr id="21" name="Rounded Rectangle 20"/>
            <p:cNvSpPr/>
            <p:nvPr/>
          </p:nvSpPr>
          <p:spPr>
            <a:xfrm>
              <a:off x="10960552" y="1294165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0364" y="1424895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Left Arrow 22"/>
            <p:cNvSpPr/>
            <p:nvPr/>
          </p:nvSpPr>
          <p:spPr>
            <a:xfrm>
              <a:off x="11536852" y="1452170"/>
              <a:ext cx="184902" cy="144016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10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709" y="908720"/>
            <a:ext cx="66287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/>
              <a:t> </a:t>
            </a:r>
            <a:r>
              <a:rPr lang="sl-SI" sz="4400" dirty="0" smtClean="0">
                <a:solidFill>
                  <a:srgbClr val="0070C0"/>
                </a:solidFill>
              </a:rPr>
              <a:t>B</a:t>
            </a:r>
            <a:r>
              <a:rPr lang="sl-SI" sz="4400" dirty="0" smtClean="0"/>
              <a:t>MS – building </a:t>
            </a:r>
            <a:r>
              <a:rPr lang="sl-SI" sz="4400" dirty="0" err="1" smtClean="0"/>
              <a:t>intelligence</a:t>
            </a:r>
            <a:r>
              <a:rPr lang="sl-SI" sz="4400" dirty="0" smtClean="0"/>
              <a:t> 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3071664" y="6372036"/>
            <a:ext cx="8030666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chemeClr val="bg1"/>
                </a:solidFill>
              </a:rPr>
              <a:t>WE DEVELOP &amp; PRODUCE HARDWARE, SOFTWARE AND PROVIDE SAAS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 KEY BENEFITS</a:t>
            </a:r>
          </a:p>
          <a:p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Reliable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flexible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industrial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grade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unified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automation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hardware &amp; software 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platform</a:t>
            </a:r>
          </a:p>
          <a:p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Modern,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High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performance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SCADA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local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remote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rgbClr val="1FA4BA"/>
                </a:solidFill>
              </a:rPr>
              <a:t>operational</a:t>
            </a:r>
            <a:r>
              <a:rPr lang="sl-SI" dirty="0" smtClean="0">
                <a:solidFill>
                  <a:srgbClr val="1FA4BA"/>
                </a:solidFill>
              </a:rPr>
              <a:t> management</a:t>
            </a:r>
          </a:p>
          <a:p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Cognitive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Optimization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(COS)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best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performance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lowest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cost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sl-SI" dirty="0" smtClean="0">
                <a:solidFill>
                  <a:srgbClr val="1FA4BA"/>
                </a:solidFill>
              </a:rPr>
              <a:t>Business </a:t>
            </a:r>
            <a:r>
              <a:rPr lang="sl-SI" dirty="0" err="1" smtClean="0">
                <a:solidFill>
                  <a:srgbClr val="1FA4BA"/>
                </a:solidFill>
              </a:rPr>
              <a:t>optimization</a:t>
            </a:r>
            <a:endParaRPr lang="sl-SI" dirty="0" smtClean="0">
              <a:solidFill>
                <a:srgbClr val="1FA4BA"/>
              </a:solidFill>
            </a:endParaRPr>
          </a:p>
          <a:p>
            <a:endParaRPr lang="sl-SI" dirty="0" smtClean="0"/>
          </a:p>
          <a:p>
            <a:endParaRPr lang="sl-SI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RELATED SOLUTIONS FROM ROBOTINA:</a:t>
            </a:r>
          </a:p>
          <a:p>
            <a:pPr marL="0" indent="0">
              <a:buNone/>
            </a:pPr>
            <a:endParaRPr lang="sl-SI" dirty="0" smtClean="0"/>
          </a:p>
          <a:p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HIQ – Home,</a:t>
            </a:r>
          </a:p>
          <a:p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HEMS, BEMS</a:t>
            </a:r>
          </a:p>
          <a:p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NOC –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advanced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operational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centre</a:t>
            </a:r>
          </a:p>
          <a:p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COS –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Cognitive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Optimization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System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05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91213" y="479368"/>
            <a:ext cx="13612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>
                <a:solidFill>
                  <a:srgbClr val="0070C0"/>
                </a:solidFill>
              </a:rPr>
              <a:t>BMS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7" name="Picture 2" descr="rimsketoplice20"/>
          <p:cNvPicPr>
            <a:picLocks noChangeAspect="1" noChangeArrowheads="1"/>
          </p:cNvPicPr>
          <p:nvPr/>
        </p:nvPicPr>
        <p:blipFill rotWithShape="1">
          <a:blip r:embed="rId4" cstate="print"/>
          <a:srcRect l="12657" r="837"/>
          <a:stretch/>
        </p:blipFill>
        <p:spPr bwMode="auto">
          <a:xfrm>
            <a:off x="601778" y="3264526"/>
            <a:ext cx="3132000" cy="2308202"/>
          </a:xfrm>
          <a:prstGeom prst="rect">
            <a:avLst/>
          </a:prstGeom>
          <a:noFill/>
        </p:spPr>
      </p:pic>
      <p:pic>
        <p:nvPicPr>
          <p:cNvPr id="8" name="Picture 2" descr="http://www.dunajskavertikala.si/vsebina/mali%20bener%20prva%20stran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78" y="3264526"/>
            <a:ext cx="3311199" cy="230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413" r="10173" b="1455"/>
          <a:stretch/>
        </p:blipFill>
        <p:spPr bwMode="auto">
          <a:xfrm>
            <a:off x="4102129" y="645631"/>
            <a:ext cx="5268236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b="25137"/>
          <a:stretch/>
        </p:blipFill>
        <p:spPr>
          <a:xfrm>
            <a:off x="7044977" y="3345631"/>
            <a:ext cx="4207506" cy="222709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02" y="645631"/>
            <a:ext cx="3504127" cy="262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437107" y="1442634"/>
            <a:ext cx="2635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l-SI" sz="3200" b="1" dirty="0" err="1" smtClean="0"/>
              <a:t>automation</a:t>
            </a:r>
            <a:r>
              <a:rPr lang="sl-SI" sz="3200" b="1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sl-SI" sz="3200" b="1" dirty="0" err="1" smtClean="0"/>
              <a:t>operation</a:t>
            </a:r>
            <a:endParaRPr lang="sl-SI" sz="3200" b="1" dirty="0" smtClean="0"/>
          </a:p>
          <a:p>
            <a:pPr marL="285750" indent="-285750">
              <a:buFontTx/>
              <a:buChar char="-"/>
            </a:pPr>
            <a:r>
              <a:rPr lang="sl-SI" sz="3200" b="1" dirty="0" err="1" smtClean="0"/>
              <a:t>optimization</a:t>
            </a:r>
            <a:endParaRPr lang="sl-SI" sz="3200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98002" y="6265234"/>
            <a:ext cx="11288316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HOME, BUSINESS, HOSPITALITY, AMBIENT ASSISTED, PUBLIC…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5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1383" y="730523"/>
            <a:ext cx="9998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 err="1" smtClean="0"/>
              <a:t>From</a:t>
            </a:r>
            <a:r>
              <a:rPr lang="sl-SI" sz="3200" dirty="0" smtClean="0"/>
              <a:t> </a:t>
            </a:r>
            <a:r>
              <a:rPr lang="sl-SI" sz="3200" dirty="0" err="1" smtClean="0"/>
              <a:t>Automation</a:t>
            </a:r>
            <a:r>
              <a:rPr lang="sl-SI" sz="3200" dirty="0" smtClean="0"/>
              <a:t> to </a:t>
            </a:r>
            <a:r>
              <a:rPr lang="sl-SI" sz="3200" dirty="0" smtClean="0">
                <a:solidFill>
                  <a:srgbClr val="0070C0"/>
                </a:solidFill>
              </a:rPr>
              <a:t>B</a:t>
            </a:r>
            <a:r>
              <a:rPr lang="sl-SI" sz="3200" dirty="0" smtClean="0"/>
              <a:t>IQ – sustainable building intelligence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1123858" y="3933056"/>
            <a:ext cx="2163830" cy="14987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Rectangle 12"/>
          <p:cNvSpPr/>
          <p:nvPr/>
        </p:nvSpPr>
        <p:spPr>
          <a:xfrm>
            <a:off x="1123858" y="1772816"/>
            <a:ext cx="2163830" cy="17667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TextBox 16"/>
          <p:cNvSpPr txBox="1"/>
          <p:nvPr/>
        </p:nvSpPr>
        <p:spPr>
          <a:xfrm>
            <a:off x="1166138" y="4078615"/>
            <a:ext cx="658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Home</a:t>
            </a:r>
            <a:endParaRPr lang="sl-SI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271464" y="2054148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BMS</a:t>
            </a:r>
            <a:endParaRPr lang="sl-SI" sz="1400" dirty="0"/>
          </a:p>
        </p:txBody>
      </p:sp>
      <p:pic>
        <p:nvPicPr>
          <p:cNvPr id="20" name="Picture 5" descr="House modern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7004" y="4706679"/>
            <a:ext cx="886818" cy="66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DSC_00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7834" y="2634354"/>
            <a:ext cx="1036344" cy="68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81864" y="3958456"/>
            <a:ext cx="1605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07950">
              <a:buFontTx/>
              <a:buChar char="-"/>
            </a:pPr>
            <a:r>
              <a:rPr lang="sl-SI" sz="1400" dirty="0" smtClean="0">
                <a:solidFill>
                  <a:srgbClr val="0070C0"/>
                </a:solidFill>
              </a:rPr>
              <a:t>Automate</a:t>
            </a:r>
          </a:p>
          <a:p>
            <a:pPr marL="285750" indent="-107950">
              <a:buFontTx/>
              <a:buChar char="-"/>
            </a:pPr>
            <a:r>
              <a:rPr lang="sl-SI" sz="1400" dirty="0" smtClean="0">
                <a:solidFill>
                  <a:srgbClr val="0070C0"/>
                </a:solidFill>
              </a:rPr>
              <a:t>Connect </a:t>
            </a:r>
            <a:endParaRPr lang="sl-SI" sz="1400" dirty="0">
              <a:solidFill>
                <a:srgbClr val="0070C0"/>
              </a:solidFill>
            </a:endParaRPr>
          </a:p>
          <a:p>
            <a:pPr marL="177800"/>
            <a:endParaRPr lang="sl-SI" sz="1400" dirty="0" smtClean="0">
              <a:solidFill>
                <a:srgbClr val="0070C0"/>
              </a:solidFill>
            </a:endParaRPr>
          </a:p>
          <a:p>
            <a:pPr marL="285750" indent="-107950">
              <a:buFontTx/>
              <a:buChar char="-"/>
            </a:pPr>
            <a:r>
              <a:rPr lang="sl-SI" sz="1400" dirty="0" smtClean="0"/>
              <a:t>Villas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Appartments</a:t>
            </a:r>
          </a:p>
          <a:p>
            <a:pPr marL="285750" indent="-107950">
              <a:buFontTx/>
              <a:buChar char="-"/>
            </a:pPr>
            <a:r>
              <a:rPr lang="sl-SI" sz="1400" dirty="0"/>
              <a:t>R</a:t>
            </a:r>
            <a:r>
              <a:rPr lang="sl-SI" sz="1400" dirty="0" smtClean="0"/>
              <a:t>esidential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843938" y="1772817"/>
            <a:ext cx="1443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07950">
              <a:buFontTx/>
              <a:buChar char="-"/>
            </a:pPr>
            <a:r>
              <a:rPr lang="sl-SI" sz="1400" dirty="0" smtClean="0">
                <a:solidFill>
                  <a:srgbClr val="0070C0"/>
                </a:solidFill>
              </a:rPr>
              <a:t>Automate</a:t>
            </a:r>
          </a:p>
          <a:p>
            <a:pPr marL="285750" indent="-107950">
              <a:buFontTx/>
              <a:buChar char="-"/>
            </a:pPr>
            <a:r>
              <a:rPr lang="sl-SI" sz="1400" dirty="0" smtClean="0">
                <a:solidFill>
                  <a:srgbClr val="0070C0"/>
                </a:solidFill>
              </a:rPr>
              <a:t>Connect</a:t>
            </a:r>
          </a:p>
          <a:p>
            <a:pPr marL="177800"/>
            <a:endParaRPr lang="sl-SI" sz="1400" dirty="0" smtClean="0">
              <a:solidFill>
                <a:srgbClr val="0070C0"/>
              </a:solidFill>
            </a:endParaRPr>
          </a:p>
          <a:p>
            <a:pPr marL="285750" indent="-107950">
              <a:buFontTx/>
              <a:buChar char="-"/>
            </a:pPr>
            <a:r>
              <a:rPr lang="sl-SI" sz="1400" dirty="0" smtClean="0"/>
              <a:t>Offices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Hospitals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Malls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Schools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Airports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4007768" y="2324335"/>
            <a:ext cx="1940051" cy="22322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72000" rtlCol="0" anchor="ctr"/>
          <a:lstStyle/>
          <a:p>
            <a:pPr algn="ctr"/>
            <a:endParaRPr lang="sl-SI"/>
          </a:p>
        </p:txBody>
      </p:sp>
      <p:sp>
        <p:nvSpPr>
          <p:cNvPr id="16" name="TextBox 15"/>
          <p:cNvSpPr txBox="1"/>
          <p:nvPr/>
        </p:nvSpPr>
        <p:spPr>
          <a:xfrm>
            <a:off x="4149766" y="2410908"/>
            <a:ext cx="1658202" cy="307777"/>
          </a:xfrm>
          <a:prstGeom prst="rect">
            <a:avLst/>
          </a:prstGeom>
          <a:noFill/>
        </p:spPr>
        <p:txBody>
          <a:bodyPr wrap="square" lIns="0" rIns="72000" rtlCol="0">
            <a:spAutoFit/>
          </a:bodyPr>
          <a:lstStyle/>
          <a:p>
            <a:r>
              <a:rPr lang="sl-SI" sz="1400" dirty="0" err="1" smtClean="0">
                <a:solidFill>
                  <a:srgbClr val="0070C0"/>
                </a:solidFill>
              </a:rPr>
              <a:t>Facility</a:t>
            </a:r>
            <a:r>
              <a:rPr lang="sl-SI" sz="1400" dirty="0" smtClean="0">
                <a:solidFill>
                  <a:srgbClr val="0070C0"/>
                </a:solidFill>
              </a:rPr>
              <a:t> Management</a:t>
            </a:r>
            <a:endParaRPr lang="sl-SI" sz="1400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123858" y="5894347"/>
            <a:ext cx="10151545" cy="22820"/>
          </a:xfrm>
          <a:prstGeom prst="straightConnector1">
            <a:avLst/>
          </a:prstGeom>
          <a:ln>
            <a:prstDash val="lgDash"/>
            <a:headEnd type="oval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1424" y="589419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Single platform</a:t>
            </a:r>
            <a:endParaRPr lang="sl-SI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807" y="4412567"/>
            <a:ext cx="1320940" cy="70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007768" y="2780240"/>
            <a:ext cx="2031345" cy="1384995"/>
          </a:xfrm>
          <a:prstGeom prst="rect">
            <a:avLst/>
          </a:prstGeom>
          <a:noFill/>
        </p:spPr>
        <p:txBody>
          <a:bodyPr wrap="square" lIns="0" rIns="72000" rtlCol="0">
            <a:spAutoFit/>
          </a:bodyPr>
          <a:lstStyle/>
          <a:p>
            <a:pPr marL="285750" indent="-107950">
              <a:buFontTx/>
              <a:buChar char="-"/>
            </a:pPr>
            <a:r>
              <a:rPr lang="sl-SI" sz="1400" dirty="0" smtClean="0"/>
              <a:t>Fault detection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Maintenance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Informed action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NOC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Fleet management</a:t>
            </a:r>
          </a:p>
          <a:p>
            <a:endParaRPr lang="sl-SI" sz="14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6471649" y="2324335"/>
            <a:ext cx="2244733" cy="2808312"/>
            <a:chOff x="7322828" y="2780928"/>
            <a:chExt cx="1916285" cy="2808312"/>
          </a:xfrm>
        </p:grpSpPr>
        <p:sp>
          <p:nvSpPr>
            <p:cNvPr id="19" name="Rectangle 18"/>
            <p:cNvSpPr/>
            <p:nvPr/>
          </p:nvSpPr>
          <p:spPr>
            <a:xfrm>
              <a:off x="7330193" y="2780928"/>
              <a:ext cx="1656184" cy="22322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Ins="72000" rtlCol="0" anchor="ctr"/>
            <a:lstStyle/>
            <a:p>
              <a:pPr algn="ctr"/>
              <a:endParaRPr lang="sl-SI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64152" y="2867501"/>
              <a:ext cx="1443618" cy="307777"/>
            </a:xfrm>
            <a:prstGeom prst="rect">
              <a:avLst/>
            </a:prstGeom>
            <a:noFill/>
          </p:spPr>
          <p:txBody>
            <a:bodyPr wrap="square" lIns="0" rIns="72000" rtlCol="0">
              <a:spAutoFit/>
            </a:bodyPr>
            <a:lstStyle/>
            <a:p>
              <a:r>
                <a:rPr lang="sl-SI" sz="1400" dirty="0" smtClean="0">
                  <a:solidFill>
                    <a:srgbClr val="0070C0"/>
                  </a:solidFill>
                </a:rPr>
                <a:t>COS</a:t>
              </a:r>
              <a:endParaRPr lang="sl-SI" sz="1400" dirty="0">
                <a:solidFill>
                  <a:srgbClr val="0070C0"/>
                </a:solidFill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0528" y="4710229"/>
              <a:ext cx="879011" cy="87901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322828" y="3211433"/>
              <a:ext cx="1916285" cy="1169551"/>
            </a:xfrm>
            <a:prstGeom prst="rect">
              <a:avLst/>
            </a:prstGeom>
            <a:noFill/>
          </p:spPr>
          <p:txBody>
            <a:bodyPr wrap="square" lIns="0" rIns="72000" rtlCol="0">
              <a:spAutoFit/>
            </a:bodyPr>
            <a:lstStyle/>
            <a:p>
              <a:pPr marL="285750" indent="-107950">
                <a:buFontTx/>
                <a:buChar char="-"/>
              </a:pPr>
              <a:r>
                <a:rPr lang="sl-SI" sz="1400" dirty="0" smtClean="0"/>
                <a:t>All Assets</a:t>
              </a:r>
            </a:p>
            <a:p>
              <a:pPr marL="285750" indent="-107950">
                <a:buFontTx/>
                <a:buChar char="-"/>
              </a:pPr>
              <a:r>
                <a:rPr lang="sl-SI" sz="1400" dirty="0" smtClean="0"/>
                <a:t>Analyize</a:t>
              </a:r>
            </a:p>
            <a:p>
              <a:pPr marL="285750" indent="-107950">
                <a:buFontTx/>
                <a:buChar char="-"/>
              </a:pPr>
              <a:r>
                <a:rPr lang="sl-SI" sz="1400" dirty="0" smtClean="0"/>
                <a:t>Dynamically optimize</a:t>
              </a:r>
            </a:p>
            <a:p>
              <a:pPr marL="285750" indent="-107950">
                <a:buFontTx/>
                <a:buChar char="-"/>
              </a:pPr>
              <a:r>
                <a:rPr lang="sl-SI" sz="1400" dirty="0" smtClean="0"/>
                <a:t>Save </a:t>
              </a:r>
            </a:p>
            <a:p>
              <a:pPr marL="285750" indent="-107950">
                <a:buFontTx/>
                <a:buChar char="-"/>
              </a:pPr>
              <a:r>
                <a:rPr lang="sl-SI" sz="1400" dirty="0" smtClean="0"/>
                <a:t>Subscribe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8924085" y="2324335"/>
            <a:ext cx="1940051" cy="22322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72000" rtlCol="0" anchor="ctr"/>
          <a:lstStyle/>
          <a:p>
            <a:pPr algn="ctr"/>
            <a:endParaRPr lang="sl-SI" dirty="0"/>
          </a:p>
        </p:txBody>
      </p:sp>
      <p:sp>
        <p:nvSpPr>
          <p:cNvPr id="31" name="TextBox 30"/>
          <p:cNvSpPr txBox="1"/>
          <p:nvPr/>
        </p:nvSpPr>
        <p:spPr>
          <a:xfrm>
            <a:off x="9058045" y="2410908"/>
            <a:ext cx="1718475" cy="307777"/>
          </a:xfrm>
          <a:prstGeom prst="rect">
            <a:avLst/>
          </a:prstGeom>
          <a:noFill/>
        </p:spPr>
        <p:txBody>
          <a:bodyPr wrap="square" lIns="0" rIns="72000" rtlCol="0">
            <a:spAutoFit/>
          </a:bodyPr>
          <a:lstStyle/>
          <a:p>
            <a:r>
              <a:rPr lang="sl-SI" sz="1400" dirty="0" err="1" smtClean="0">
                <a:solidFill>
                  <a:srgbClr val="0070C0"/>
                </a:solidFill>
              </a:rPr>
              <a:t>Building</a:t>
            </a:r>
            <a:r>
              <a:rPr lang="sl-SI" sz="1400" dirty="0" smtClean="0">
                <a:solidFill>
                  <a:srgbClr val="0070C0"/>
                </a:solidFill>
              </a:rPr>
              <a:t> IQ in Business</a:t>
            </a:r>
            <a:endParaRPr lang="sl-SI" sz="1400"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16721" y="2754840"/>
            <a:ext cx="1628378" cy="1815882"/>
          </a:xfrm>
          <a:prstGeom prst="rect">
            <a:avLst/>
          </a:prstGeom>
          <a:noFill/>
        </p:spPr>
        <p:txBody>
          <a:bodyPr wrap="square" lIns="0" rIns="72000" rtlCol="0">
            <a:spAutoFit/>
          </a:bodyPr>
          <a:lstStyle/>
          <a:p>
            <a:pPr marL="285750" indent="-107950">
              <a:buFontTx/>
              <a:buChar char="-"/>
            </a:pPr>
            <a:r>
              <a:rPr lang="sl-SI" sz="1400" dirty="0" smtClean="0"/>
              <a:t>businesses</a:t>
            </a:r>
          </a:p>
          <a:p>
            <a:pPr marL="285750" indent="-107950">
              <a:buFontTx/>
              <a:buChar char="-"/>
            </a:pPr>
            <a:r>
              <a:rPr lang="sl-SI" sz="1400" dirty="0" err="1" smtClean="0"/>
              <a:t>Integrate</a:t>
            </a:r>
            <a:r>
              <a:rPr lang="sl-SI" sz="1400" dirty="0" smtClean="0"/>
              <a:t> data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SUB BILLING</a:t>
            </a:r>
          </a:p>
          <a:p>
            <a:pPr marL="285750" indent="-107950">
              <a:buFontTx/>
              <a:buChar char="-"/>
            </a:pPr>
            <a:r>
              <a:rPr lang="sl-SI" sz="1400" dirty="0" err="1" smtClean="0"/>
              <a:t>Corelate</a:t>
            </a:r>
            <a:r>
              <a:rPr lang="sl-SI" sz="1400" dirty="0" smtClean="0"/>
              <a:t> 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Act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Operations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Strategy</a:t>
            </a:r>
          </a:p>
          <a:p>
            <a:pPr marL="285750" indent="-285750">
              <a:buFontTx/>
              <a:buChar char="-"/>
            </a:pPr>
            <a:endParaRPr lang="sl-SI" sz="1400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9250508" y="5894347"/>
            <a:ext cx="2332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Integrated solution</a:t>
            </a:r>
            <a:endParaRPr lang="sl-SI" dirty="0"/>
          </a:p>
        </p:txBody>
      </p:sp>
      <p:pic>
        <p:nvPicPr>
          <p:cNvPr id="2050" name="Picture 2" descr="C:\Users\Direktor\OneDrive\AKTUALNO - V DELU\image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118" y="4432688"/>
            <a:ext cx="1183690" cy="72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67004" y="6309553"/>
            <a:ext cx="714522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FROM AUTOMATION TO BI - COMPLETE SOLUTION FROM MANUFACTURER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65438" y="553507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>
                <a:solidFill>
                  <a:schemeClr val="bg1">
                    <a:lumMod val="50000"/>
                  </a:schemeClr>
                </a:solidFill>
              </a:rPr>
              <a:t>Automate</a:t>
            </a:r>
            <a:endParaRPr lang="sl-SI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72562" y="5524937"/>
            <a:ext cx="287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>
                <a:solidFill>
                  <a:schemeClr val="bg1">
                    <a:lumMod val="50000"/>
                  </a:schemeClr>
                </a:solidFill>
              </a:rPr>
              <a:t>Operate</a:t>
            </a:r>
            <a:endParaRPr lang="sl-SI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945140" y="5535078"/>
            <a:ext cx="305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>
                <a:solidFill>
                  <a:schemeClr val="bg1">
                    <a:lumMod val="50000"/>
                  </a:schemeClr>
                </a:solidFill>
              </a:rPr>
              <a:t>Optimize</a:t>
            </a:r>
            <a:r>
              <a:rPr lang="sl-SI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sl-SI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1">
                    <a:lumMod val="50000"/>
                  </a:schemeClr>
                </a:solidFill>
              </a:rPr>
              <a:t>use</a:t>
            </a:r>
            <a:r>
              <a:rPr lang="sl-SI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sl-SI" dirty="0" smtClean="0">
                <a:solidFill>
                  <a:schemeClr val="bg1">
                    <a:lumMod val="50000"/>
                  </a:schemeClr>
                </a:solidFill>
              </a:rPr>
              <a:t> business</a:t>
            </a:r>
            <a:endParaRPr lang="sl-SI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54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8663" y="621101"/>
            <a:ext cx="66287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/>
              <a:t> </a:t>
            </a:r>
            <a:r>
              <a:rPr lang="sl-SI" sz="4400" dirty="0" smtClean="0">
                <a:solidFill>
                  <a:srgbClr val="0070C0"/>
                </a:solidFill>
              </a:rPr>
              <a:t>B</a:t>
            </a:r>
            <a:r>
              <a:rPr lang="sl-SI" sz="4400" dirty="0" smtClean="0"/>
              <a:t>MS – building </a:t>
            </a:r>
            <a:r>
              <a:rPr lang="sl-SI" sz="4400" dirty="0" err="1" smtClean="0"/>
              <a:t>intelligence</a:t>
            </a:r>
            <a:r>
              <a:rPr lang="sl-SI" sz="4400" dirty="0" smtClean="0"/>
              <a:t> 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1004113" y="6406063"/>
            <a:ext cx="8030666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chemeClr val="bg1"/>
                </a:solidFill>
              </a:rPr>
              <a:t>3rd GENERATION  MASTER CONTROLLER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l-SI" dirty="0" smtClean="0"/>
              <a:t> KEY </a:t>
            </a:r>
            <a:r>
              <a:rPr lang="sl-SI" dirty="0" smtClean="0"/>
              <a:t>BENEFITS FOR INVESTOR</a:t>
            </a:r>
            <a:endParaRPr lang="sl-SI" dirty="0" smtClean="0"/>
          </a:p>
          <a:p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lowest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possible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r>
              <a:rPr lang="sl-SI" dirty="0">
                <a:solidFill>
                  <a:srgbClr val="FF0000"/>
                </a:solidFill>
              </a:rPr>
              <a:t>T</a:t>
            </a:r>
            <a:r>
              <a:rPr lang="sl-SI" dirty="0" smtClean="0">
                <a:solidFill>
                  <a:srgbClr val="FF0000"/>
                </a:solidFill>
              </a:rPr>
              <a:t>otal </a:t>
            </a:r>
            <a:r>
              <a:rPr lang="sl-SI" dirty="0" err="1" smtClean="0">
                <a:solidFill>
                  <a:srgbClr val="FF0000"/>
                </a:solidFill>
              </a:rPr>
              <a:t>cost</a:t>
            </a:r>
            <a:r>
              <a:rPr lang="sl-SI" dirty="0" smtClean="0">
                <a:solidFill>
                  <a:srgbClr val="FF0000"/>
                </a:solidFill>
              </a:rPr>
              <a:t> </a:t>
            </a:r>
            <a:r>
              <a:rPr lang="sl-SI" dirty="0" err="1" smtClean="0">
                <a:solidFill>
                  <a:srgbClr val="FF0000"/>
                </a:solidFill>
              </a:rPr>
              <a:t>of</a:t>
            </a:r>
            <a:r>
              <a:rPr lang="sl-SI" dirty="0" smtClean="0">
                <a:solidFill>
                  <a:srgbClr val="FF0000"/>
                </a:solidFill>
              </a:rPr>
              <a:t> </a:t>
            </a:r>
            <a:r>
              <a:rPr lang="sl-SI" dirty="0" err="1" smtClean="0">
                <a:solidFill>
                  <a:srgbClr val="FF0000"/>
                </a:solidFill>
              </a:rPr>
              <a:t>ownership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minimized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energy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maintenance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downtime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cost</a:t>
            </a:r>
            <a:endParaRPr lang="sl-SI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Improved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safety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security</a:t>
            </a:r>
            <a:endParaRPr lang="sl-SI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Efficient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FM</a:t>
            </a:r>
          </a:p>
          <a:p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KPI‘s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dashboards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improvement</a:t>
            </a:r>
            <a:endParaRPr lang="sl-SI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Support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Leed‘s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Bream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Green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Building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Council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certification</a:t>
            </a:r>
            <a:endParaRPr lang="sl-SI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sl-SI" dirty="0" smtClean="0"/>
          </a:p>
          <a:p>
            <a:endParaRPr lang="sl-SI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844296"/>
            <a:ext cx="3384376" cy="2622891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888088" y="3758101"/>
            <a:ext cx="4032448" cy="235704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l-SI" dirty="0" smtClean="0"/>
              <a:t> </a:t>
            </a:r>
            <a:r>
              <a:rPr lang="sl-SI" sz="2000" dirty="0" err="1" smtClean="0"/>
              <a:t>new</a:t>
            </a:r>
            <a:r>
              <a:rPr lang="sl-SI" sz="2000" dirty="0" smtClean="0"/>
              <a:t>, 3rd </a:t>
            </a:r>
            <a:r>
              <a:rPr lang="sl-SI" sz="2000" dirty="0" err="1" smtClean="0"/>
              <a:t>generation</a:t>
            </a:r>
            <a:r>
              <a:rPr lang="sl-SI" sz="2000" dirty="0" smtClean="0"/>
              <a:t> </a:t>
            </a:r>
            <a:r>
              <a:rPr lang="sl-SI" sz="2000" dirty="0" err="1" smtClean="0"/>
              <a:t>controller</a:t>
            </a:r>
            <a:endParaRPr lang="sl-SI" sz="2000" dirty="0" smtClean="0"/>
          </a:p>
          <a:p>
            <a:r>
              <a:rPr lang="sl-SI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Extremelly</a:t>
            </a:r>
            <a:r>
              <a:rPr lang="sl-SI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fast</a:t>
            </a:r>
            <a:r>
              <a:rPr lang="sl-SI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processing</a:t>
            </a:r>
            <a:r>
              <a:rPr lang="sl-SI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time</a:t>
            </a:r>
          </a:p>
          <a:p>
            <a:r>
              <a:rPr lang="sl-SI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Large program </a:t>
            </a:r>
            <a:r>
              <a:rPr lang="sl-SI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sl-SI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data </a:t>
            </a:r>
            <a:r>
              <a:rPr lang="sl-SI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memory</a:t>
            </a:r>
            <a:endParaRPr lang="sl-SI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sl-SI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IOT </a:t>
            </a:r>
            <a:r>
              <a:rPr lang="sl-SI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compatibility</a:t>
            </a:r>
            <a:r>
              <a:rPr lang="sl-SI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sl-SI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easy</a:t>
            </a:r>
            <a:r>
              <a:rPr lang="sl-SI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integration</a:t>
            </a:r>
            <a:endParaRPr lang="sl-SI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sl-SI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Intelligent</a:t>
            </a:r>
            <a:r>
              <a:rPr lang="sl-SI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I/O </a:t>
            </a:r>
            <a:r>
              <a:rPr lang="sl-SI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modules</a:t>
            </a:r>
            <a:r>
              <a:rPr lang="sl-SI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sl-SI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Commucation</a:t>
            </a:r>
            <a:r>
              <a:rPr lang="sl-SI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with</a:t>
            </a:r>
            <a:r>
              <a:rPr lang="sl-SI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all</a:t>
            </a:r>
            <a:r>
              <a:rPr lang="sl-SI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types</a:t>
            </a:r>
            <a:r>
              <a:rPr lang="sl-SI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sl-SI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serial</a:t>
            </a:r>
            <a:r>
              <a:rPr lang="sl-SI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devices</a:t>
            </a:r>
            <a:endParaRPr lang="sl-SI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sl-SI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Efficient</a:t>
            </a:r>
            <a:r>
              <a:rPr lang="sl-SI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programming</a:t>
            </a:r>
            <a:r>
              <a:rPr lang="sl-SI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&amp; design</a:t>
            </a:r>
          </a:p>
          <a:p>
            <a:endParaRPr lang="sl-SI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sl-SI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sl-SI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sl-SI" dirty="0" smtClean="0"/>
          </a:p>
          <a:p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369497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67974" y="826514"/>
            <a:ext cx="72562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/>
              <a:t> </a:t>
            </a:r>
            <a:r>
              <a:rPr lang="sl-SI" sz="4400" dirty="0" err="1" smtClean="0">
                <a:solidFill>
                  <a:srgbClr val="0070C0"/>
                </a:solidFill>
              </a:rPr>
              <a:t>B</a:t>
            </a:r>
            <a:r>
              <a:rPr lang="sl-SI" sz="4400" dirty="0" err="1" smtClean="0"/>
              <a:t>uilding</a:t>
            </a:r>
            <a:r>
              <a:rPr lang="sl-SI" sz="4400" dirty="0" smtClean="0"/>
              <a:t> </a:t>
            </a:r>
            <a:r>
              <a:rPr lang="sl-SI" sz="4400" dirty="0" smtClean="0">
                <a:solidFill>
                  <a:srgbClr val="0070C0"/>
                </a:solidFill>
              </a:rPr>
              <a:t>M</a:t>
            </a:r>
            <a:r>
              <a:rPr lang="sl-SI" sz="4400" dirty="0" smtClean="0"/>
              <a:t>anagement </a:t>
            </a:r>
            <a:r>
              <a:rPr lang="sl-SI" sz="4400" dirty="0" smtClean="0">
                <a:solidFill>
                  <a:srgbClr val="0070C0"/>
                </a:solidFill>
              </a:rPr>
              <a:t>S</a:t>
            </a:r>
            <a:r>
              <a:rPr lang="sl-SI" sz="4400" dirty="0" smtClean="0"/>
              <a:t>ystem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98" y="2940918"/>
            <a:ext cx="4286250" cy="28575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3094997"/>
            <a:ext cx="955229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1598" y="6221397"/>
            <a:ext cx="428625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AUTOMATION &amp; INTERFACING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3793467"/>
            <a:ext cx="2065208" cy="2157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Left Arrow 17"/>
          <p:cNvSpPr/>
          <p:nvPr/>
        </p:nvSpPr>
        <p:spPr>
          <a:xfrm rot="10800000">
            <a:off x="8472264" y="4872088"/>
            <a:ext cx="794543" cy="312623"/>
          </a:xfrm>
          <a:prstGeom prst="leftArrow">
            <a:avLst/>
          </a:prstGeom>
          <a:solidFill>
            <a:srgbClr val="0070C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 descr="C:\Users\Direktor\OneDrive\2016 in\5 PPT in PROSPEKTI\HIQ\logoti in pravila\HIQ logotyp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98" y="852966"/>
            <a:ext cx="1126376" cy="56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34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085" y="3715854"/>
            <a:ext cx="1687595" cy="1802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8716790" y="441304"/>
            <a:ext cx="3439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err="1" smtClean="0">
                <a:solidFill>
                  <a:schemeClr val="tx2"/>
                </a:solidFill>
              </a:rPr>
              <a:t>Layers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of</a:t>
            </a:r>
            <a:r>
              <a:rPr lang="sl-SI" sz="4400" dirty="0" smtClean="0">
                <a:solidFill>
                  <a:schemeClr val="tx2"/>
                </a:solidFill>
              </a:rPr>
              <a:t> BMS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773629" y="1743964"/>
            <a:ext cx="6093748" cy="1143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34453" tIns="107563" rIns="134453" bIns="107563" numCol="1" rtlCol="0" anchor="t" anchorCtr="0" compatLnSpc="1">
            <a:prstTxWarp prst="textNoShape">
              <a:avLst/>
            </a:prstTxWarp>
          </a:bodyPr>
          <a:lstStyle/>
          <a:p>
            <a:pPr defTabSz="685553" fontAlgn="base">
              <a:spcBef>
                <a:spcPct val="0"/>
              </a:spcBef>
              <a:spcAft>
                <a:spcPct val="0"/>
              </a:spcAft>
            </a:pPr>
            <a:r>
              <a:rPr lang="sl-SI" sz="1500" b="1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Operate</a:t>
            </a:r>
            <a:r>
              <a:rPr lang="sl-SI" sz="15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: </a:t>
            </a:r>
            <a:r>
              <a:rPr lang="sl-SI" sz="1500" b="1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Build</a:t>
            </a:r>
            <a:r>
              <a:rPr lang="sl-SI" sz="15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 on 64 bit </a:t>
            </a:r>
            <a:r>
              <a:rPr lang="sl-SI" sz="1500" b="1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technology</a:t>
            </a:r>
            <a:r>
              <a:rPr lang="sl-SI" sz="15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 </a:t>
            </a:r>
            <a:r>
              <a:rPr lang="sl-SI" sz="1500" b="1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with</a:t>
            </a:r>
            <a:r>
              <a:rPr lang="sl-SI" sz="15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 advanced functions</a:t>
            </a:r>
            <a:endParaRPr lang="en-US" sz="1500" b="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marL="168067" indent="-168067" defTabSz="68555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Alarming, trending, analyising </a:t>
            </a:r>
            <a:endParaRPr lang="en-US" sz="15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marL="168067" indent="-168067" defTabSz="68555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2D / 3D graphics  for live view– gives a fantastic user experience</a:t>
            </a:r>
            <a:endParaRPr lang="en-US" sz="15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marL="168067" indent="-168067" defTabSz="68555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Open conectivity and easy integration with other systems</a:t>
            </a:r>
            <a:endParaRPr lang="en-US" sz="15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773629" y="4293096"/>
            <a:ext cx="6093748" cy="11431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34453" tIns="107563" rIns="134453" bIns="107563" numCol="1" rtlCol="0" anchor="t" anchorCtr="0" compatLnSpc="1">
            <a:prstTxWarp prst="textNoShape">
              <a:avLst/>
            </a:prstTxWarp>
          </a:bodyPr>
          <a:lstStyle/>
          <a:p>
            <a:pPr defTabSz="685553" fontAlgn="base">
              <a:spcBef>
                <a:spcPct val="0"/>
              </a:spcBef>
              <a:spcAft>
                <a:spcPct val="0"/>
              </a:spcAft>
            </a:pPr>
            <a:r>
              <a:rPr lang="sl-SI" sz="1500" b="1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Automate</a:t>
            </a:r>
            <a:r>
              <a:rPr lang="sl-SI" sz="15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 </a:t>
            </a:r>
            <a:r>
              <a:rPr lang="sl-SI" sz="1500" b="1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and</a:t>
            </a:r>
            <a:r>
              <a:rPr lang="sl-SI" sz="15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 </a:t>
            </a:r>
            <a:r>
              <a:rPr lang="sl-SI" sz="1500" b="1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control</a:t>
            </a:r>
            <a:r>
              <a:rPr lang="sl-SI" sz="15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: </a:t>
            </a:r>
            <a:r>
              <a:rPr lang="en-US" sz="15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Unique distributed structure</a:t>
            </a:r>
          </a:p>
          <a:p>
            <a:pPr marL="168067" indent="-168067" defTabSz="68555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PLC / controller network on Ethernet backbone</a:t>
            </a:r>
          </a:p>
          <a:p>
            <a:pPr marL="168067" indent="-168067" defTabSz="68555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Different interfaces for 3d party systems</a:t>
            </a:r>
          </a:p>
          <a:p>
            <a:pPr marL="168067" indent="-168067" defTabSz="68555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OPC connectivity</a:t>
            </a:r>
            <a:r>
              <a:rPr lang="sl-SI" sz="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, any type of I/O</a:t>
            </a:r>
            <a:r>
              <a:rPr lang="en-US" sz="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 </a:t>
            </a:r>
            <a:endParaRPr lang="en-US" sz="15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773629" y="2996952"/>
            <a:ext cx="6093748" cy="1143104"/>
          </a:xfrm>
          <a:prstGeom prst="rect">
            <a:avLst/>
          </a:prstGeom>
          <a:solidFill>
            <a:srgbClr val="06AD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34453" tIns="107563" rIns="134453" bIns="107563" numCol="1" rtlCol="0" anchor="t" anchorCtr="0" compatLnSpc="1">
            <a:prstTxWarp prst="textNoShape">
              <a:avLst/>
            </a:prstTxWarp>
          </a:bodyPr>
          <a:lstStyle/>
          <a:p>
            <a:pPr defTabSz="685553" fontAlgn="base">
              <a:spcBef>
                <a:spcPct val="0"/>
              </a:spcBef>
              <a:spcAft>
                <a:spcPct val="0"/>
              </a:spcAft>
            </a:pPr>
            <a:r>
              <a:rPr lang="sl-SI" sz="15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Connect various systems and unify the data </a:t>
            </a:r>
            <a:r>
              <a:rPr lang="sl-SI" sz="1500" b="1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structure</a:t>
            </a:r>
            <a:r>
              <a:rPr lang="sl-SI" sz="15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: </a:t>
            </a:r>
            <a:r>
              <a:rPr lang="sl-SI" sz="1500" b="1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connect</a:t>
            </a:r>
            <a:r>
              <a:rPr lang="sl-SI" sz="1500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 </a:t>
            </a:r>
            <a:r>
              <a:rPr lang="sl-SI" sz="1500" b="1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everything</a:t>
            </a:r>
            <a:endParaRPr lang="en-US" sz="1500" b="1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marL="168067" indent="-168067" defTabSz="68555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Connect intelligent equipment (chillers, HVAC, security, fire, access…)</a:t>
            </a:r>
            <a:endParaRPr lang="en-US" sz="15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marL="168067" indent="-168067" defTabSz="68555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Other SCADA systems with controller stucture</a:t>
            </a:r>
            <a:endParaRPr lang="en-US" sz="15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marL="168067" indent="-168067" defTabSz="68555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Any standard protocol</a:t>
            </a:r>
            <a:endParaRPr lang="en-US" sz="15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04800" y="1743963"/>
            <a:ext cx="2285883" cy="11431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72000" tIns="107563" rIns="72000" bIns="107563" numCol="1" rtlCol="0" anchor="ctr" anchorCtr="0" compatLnSpc="1">
            <a:prstTxWarp prst="textNoShape">
              <a:avLst/>
            </a:prstTxWarp>
          </a:bodyPr>
          <a:lstStyle/>
          <a:p>
            <a:pPr algn="ctr" defTabSz="685553" fontAlgn="base">
              <a:spcBef>
                <a:spcPct val="0"/>
              </a:spcBef>
              <a:spcAft>
                <a:spcPct val="0"/>
              </a:spcAft>
            </a:pPr>
            <a:r>
              <a:rPr lang="sl-SI" sz="2400" b="1" dirty="0" smtClean="0">
                <a:solidFill>
                  <a:srgbClr val="FFC000"/>
                </a:solidFill>
              </a:rPr>
              <a:t>SCADA - OPERATIONS 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04800" y="4293096"/>
            <a:ext cx="2285883" cy="11431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34453" tIns="107563" rIns="134453" bIns="107563" numCol="1" rtlCol="0" anchor="ctr" anchorCtr="0" compatLnSpc="1">
            <a:prstTxWarp prst="textNoShape">
              <a:avLst/>
            </a:prstTxWarp>
          </a:bodyPr>
          <a:lstStyle/>
          <a:p>
            <a:pPr algn="ctr" defTabSz="685553" fontAlgn="base">
              <a:spcBef>
                <a:spcPct val="0"/>
              </a:spcBef>
              <a:spcAft>
                <a:spcPct val="0"/>
              </a:spcAft>
            </a:pPr>
            <a:r>
              <a:rPr lang="sl-SI" sz="2400" b="1" dirty="0" smtClean="0">
                <a:solidFill>
                  <a:srgbClr val="0070C0"/>
                </a:solidFill>
              </a:rPr>
              <a:t>BMS </a:t>
            </a:r>
            <a:r>
              <a:rPr lang="sl-SI" sz="2400" b="1" dirty="0" err="1" smtClean="0">
                <a:solidFill>
                  <a:srgbClr val="0070C0"/>
                </a:solidFill>
              </a:rPr>
              <a:t>Controllers</a:t>
            </a:r>
            <a:r>
              <a:rPr lang="sl-SI" sz="2400" b="1" dirty="0" smtClean="0">
                <a:solidFill>
                  <a:srgbClr val="0070C0"/>
                </a:solidFill>
              </a:rPr>
              <a:t>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05943" y="2996952"/>
            <a:ext cx="2285883" cy="11431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34453" tIns="107563" rIns="134453" bIns="107563" numCol="1" rtlCol="0" anchor="ctr" anchorCtr="0" compatLnSpc="1">
            <a:prstTxWarp prst="textNoShape">
              <a:avLst/>
            </a:prstTxWarp>
          </a:bodyPr>
          <a:lstStyle/>
          <a:p>
            <a:pPr algn="ctr" defTabSz="685553" fontAlgn="base">
              <a:spcBef>
                <a:spcPct val="0"/>
              </a:spcBef>
              <a:spcAft>
                <a:spcPct val="0"/>
              </a:spcAft>
            </a:pPr>
            <a:r>
              <a:rPr lang="sl-SI" sz="2400" b="1" dirty="0" smtClean="0">
                <a:solidFill>
                  <a:srgbClr val="06AD00"/>
                </a:solidFill>
              </a:rPr>
              <a:t>IOT </a:t>
            </a:r>
            <a:r>
              <a:rPr lang="sl-SI" sz="2400" b="1" dirty="0" err="1" smtClean="0">
                <a:solidFill>
                  <a:srgbClr val="06AD00"/>
                </a:solidFill>
              </a:rPr>
              <a:t>linker</a:t>
            </a:r>
            <a:r>
              <a:rPr lang="sl-SI" sz="2400" b="1" dirty="0" smtClean="0">
                <a:solidFill>
                  <a:srgbClr val="06AD00"/>
                </a:solidFill>
              </a:rPr>
              <a:t> </a:t>
            </a:r>
            <a:endParaRPr lang="en-US" sz="2400" b="1" dirty="0">
              <a:solidFill>
                <a:srgbClr val="06AD00"/>
              </a:solidFill>
            </a:endParaRPr>
          </a:p>
        </p:txBody>
      </p:sp>
      <p:pic>
        <p:nvPicPr>
          <p:cNvPr id="14" name="Picture 13">
            <a:hlinkClick r:id="rId5" action="ppaction://hlinksldjump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>
            <a:off x="5017196" y="1268760"/>
            <a:ext cx="504056" cy="36004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11824" y="827420"/>
            <a:ext cx="151216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To BIQ level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ight Brace 16"/>
          <p:cNvSpPr/>
          <p:nvPr/>
        </p:nvSpPr>
        <p:spPr>
          <a:xfrm>
            <a:off x="8976320" y="1743963"/>
            <a:ext cx="504056" cy="3692237"/>
          </a:xfrm>
          <a:prstGeom prst="rightBrace">
            <a:avLst>
              <a:gd name="adj1" fmla="val 8333"/>
              <a:gd name="adj2" fmla="val 7303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/>
          <p:cNvSpPr/>
          <p:nvPr/>
        </p:nvSpPr>
        <p:spPr>
          <a:xfrm>
            <a:off x="9862539" y="4293096"/>
            <a:ext cx="265909" cy="936102"/>
          </a:xfrm>
          <a:prstGeom prst="leftBrace">
            <a:avLst>
              <a:gd name="adj1" fmla="val 8333"/>
              <a:gd name="adj2" fmla="val 1645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6" descr="C:\Users\Direktor\OneDrive\2016 in\5 PPT in PROSPEKTI\HIQ\logoti in pravila\HIQ logotyp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459943"/>
            <a:ext cx="626951" cy="3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28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31800" y="1416100"/>
            <a:ext cx="4023360" cy="4143217"/>
            <a:chOff x="277031" y="0"/>
            <a:chExt cx="4791217" cy="4933950"/>
          </a:xfrm>
        </p:grpSpPr>
        <p:sp>
          <p:nvSpPr>
            <p:cNvPr id="7" name="Rectangle 6"/>
            <p:cNvSpPr/>
            <p:nvPr/>
          </p:nvSpPr>
          <p:spPr bwMode="auto">
            <a:xfrm>
              <a:off x="277033" y="0"/>
              <a:ext cx="4791215" cy="1478865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53" tIns="201680" rIns="134453" bIns="1075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2206"/>
                </a:spcAft>
              </a:pPr>
              <a:r>
                <a:rPr lang="sl-SI" sz="3600" spc="-52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Distributed Architecture</a:t>
              </a:r>
              <a:endParaRPr lang="en-US" sz="3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77031" y="1586151"/>
              <a:ext cx="4791217" cy="3347799"/>
              <a:chOff x="376782" y="2216447"/>
              <a:chExt cx="7291708" cy="4262256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376783" y="2216447"/>
                <a:ext cx="3603125" cy="2100517"/>
              </a:xfrm>
              <a:prstGeom prst="rect">
                <a:avLst/>
              </a:prstGeom>
              <a:solidFill>
                <a:srgbClr val="FF9900">
                  <a:alpha val="89804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Easy Config &amp; Flexible</a:t>
                </a:r>
                <a:endParaRPr lang="en-US" sz="26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4065365" y="2216447"/>
                <a:ext cx="3603125" cy="2100517"/>
              </a:xfrm>
              <a:prstGeom prst="rect">
                <a:avLst/>
              </a:prstGeom>
              <a:solidFill>
                <a:srgbClr val="0072C6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600" spc="-52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Scalable</a:t>
                </a:r>
                <a:endParaRPr lang="en-US" sz="26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376782" y="4378185"/>
                <a:ext cx="3603125" cy="2100516"/>
              </a:xfrm>
              <a:prstGeom prst="rect">
                <a:avLst/>
              </a:prstGeom>
              <a:solidFill>
                <a:srgbClr val="00487E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600" spc="-52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Device oriented</a:t>
                </a:r>
                <a:endParaRPr lang="en-US" sz="2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065365" y="4378187"/>
                <a:ext cx="3603125" cy="2100516"/>
              </a:xfrm>
              <a:prstGeom prst="rect">
                <a:avLst/>
              </a:prstGeom>
              <a:solidFill>
                <a:srgbClr val="009E49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0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Programmable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6809063" y="418289"/>
            <a:ext cx="5382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err="1">
                <a:solidFill>
                  <a:schemeClr val="tx2"/>
                </a:solidFill>
              </a:rPr>
              <a:t>A</a:t>
            </a:r>
            <a:r>
              <a:rPr lang="sl-SI" sz="4400" dirty="0" err="1" smtClean="0">
                <a:solidFill>
                  <a:schemeClr val="tx2"/>
                </a:solidFill>
              </a:rPr>
              <a:t>utomation</a:t>
            </a:r>
            <a:r>
              <a:rPr lang="sl-SI" sz="4400" dirty="0" smtClean="0">
                <a:solidFill>
                  <a:schemeClr val="tx2"/>
                </a:solidFill>
              </a:rPr>
              <a:t> Hardware 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904" y="980728"/>
            <a:ext cx="3867311" cy="4731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Picture 13">
            <a:hlinkClick r:id="rId5" action="ppaction://hlinksldjump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0960552" y="1294165"/>
            <a:ext cx="936104" cy="687201"/>
            <a:chOff x="10488488" y="2060848"/>
            <a:chExt cx="936104" cy="687201"/>
          </a:xfrm>
        </p:grpSpPr>
        <p:sp>
          <p:nvSpPr>
            <p:cNvPr id="22" name="Rounded Rectangle 21"/>
            <p:cNvSpPr/>
            <p:nvPr/>
          </p:nvSpPr>
          <p:spPr>
            <a:xfrm>
              <a:off x="10488488" y="2060848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300" y="2191578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Left Arrow 23"/>
            <p:cNvSpPr/>
            <p:nvPr/>
          </p:nvSpPr>
          <p:spPr>
            <a:xfrm>
              <a:off x="11064788" y="2404448"/>
              <a:ext cx="184902" cy="144016"/>
            </a:xfrm>
            <a:prstGeom prst="leftArrow">
              <a:avLst/>
            </a:prstGeom>
            <a:solidFill>
              <a:srgbClr val="00B0F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438392" y="6406063"/>
            <a:ext cx="714522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FREE &amp; SCALABLE ARCHITECTURE FOR EASY SYSTEM INTEGRATION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Picture 6" descr="C:\Users\Direktor\OneDrive\2016 in\5 PPT in PROSPEKTI\HIQ\logoti in pravila\HIQ logotyp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459943"/>
            <a:ext cx="626951" cy="3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84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31800" y="1416100"/>
            <a:ext cx="4023360" cy="4143217"/>
            <a:chOff x="277031" y="0"/>
            <a:chExt cx="4791217" cy="4933950"/>
          </a:xfrm>
        </p:grpSpPr>
        <p:sp>
          <p:nvSpPr>
            <p:cNvPr id="7" name="Rectangle 6"/>
            <p:cNvSpPr/>
            <p:nvPr/>
          </p:nvSpPr>
          <p:spPr bwMode="auto">
            <a:xfrm>
              <a:off x="277033" y="0"/>
              <a:ext cx="4791215" cy="1478865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53" tIns="201680" rIns="134453" bIns="1075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2206"/>
                </a:spcAft>
              </a:pPr>
              <a:r>
                <a:rPr lang="sl-SI" sz="3600" spc="-52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Large modules variety </a:t>
              </a:r>
              <a:endParaRPr lang="en-US" sz="3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77031" y="1586151"/>
              <a:ext cx="4791217" cy="3347799"/>
              <a:chOff x="376782" y="2216447"/>
              <a:chExt cx="7291708" cy="4262256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376783" y="2216447"/>
                <a:ext cx="3603125" cy="2100517"/>
              </a:xfrm>
              <a:prstGeom prst="rect">
                <a:avLst/>
              </a:prstGeom>
              <a:solidFill>
                <a:srgbClr val="FF9900">
                  <a:alpha val="89804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Field mount</a:t>
                </a:r>
                <a:endParaRPr lang="en-US" sz="26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4065365" y="2216447"/>
                <a:ext cx="3603125" cy="2100517"/>
              </a:xfrm>
              <a:prstGeom prst="rect">
                <a:avLst/>
              </a:prstGeom>
              <a:solidFill>
                <a:srgbClr val="0072C6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600" spc="-52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Cabinet mount</a:t>
                </a:r>
                <a:endParaRPr lang="en-US" sz="26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376782" y="4378185"/>
                <a:ext cx="3603125" cy="2100516"/>
              </a:xfrm>
              <a:prstGeom prst="rect">
                <a:avLst/>
              </a:prstGeom>
              <a:solidFill>
                <a:srgbClr val="00487E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Wall mount</a:t>
                </a:r>
                <a:endParaRPr lang="en-US" sz="2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065365" y="4378187"/>
                <a:ext cx="3603125" cy="2100516"/>
              </a:xfrm>
              <a:prstGeom prst="rect">
                <a:avLst/>
              </a:prstGeom>
              <a:solidFill>
                <a:srgbClr val="009E49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Embeded inside devices</a:t>
                </a:r>
                <a:endParaRPr lang="en-US" sz="26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7315924" y="459359"/>
            <a:ext cx="4714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err="1" smtClean="0">
                <a:solidFill>
                  <a:schemeClr val="tx2"/>
                </a:solidFill>
              </a:rPr>
              <a:t>Efficient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Installation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944" y="1431367"/>
            <a:ext cx="2011608" cy="2453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578" y="2428645"/>
            <a:ext cx="2536940" cy="12132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0298" y="4816152"/>
            <a:ext cx="1146254" cy="14863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5228" y="4133492"/>
            <a:ext cx="2339372" cy="2497053"/>
          </a:xfrm>
          <a:prstGeom prst="rect">
            <a:avLst/>
          </a:prstGeom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70959" y="4105406"/>
            <a:ext cx="1333500" cy="252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hlinkClick r:id="rId9" action="ppaction://hlinksldjump"/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0960552" y="1294165"/>
            <a:ext cx="936104" cy="687201"/>
            <a:chOff x="10488488" y="2060848"/>
            <a:chExt cx="936104" cy="687201"/>
          </a:xfrm>
        </p:grpSpPr>
        <p:sp>
          <p:nvSpPr>
            <p:cNvPr id="20" name="Rounded Rectangle 19"/>
            <p:cNvSpPr/>
            <p:nvPr/>
          </p:nvSpPr>
          <p:spPr>
            <a:xfrm>
              <a:off x="10488488" y="2060848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300" y="2191578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Left Arrow 18"/>
            <p:cNvSpPr/>
            <p:nvPr/>
          </p:nvSpPr>
          <p:spPr>
            <a:xfrm>
              <a:off x="11064788" y="2404448"/>
              <a:ext cx="184902" cy="144016"/>
            </a:xfrm>
            <a:prstGeom prst="leftArrow">
              <a:avLst/>
            </a:prstGeom>
            <a:solidFill>
              <a:srgbClr val="00B0F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385666" y="6406063"/>
            <a:ext cx="5286398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INSTALL WHEREVER NEEDED – EASY, FAST, EFFICIENT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Picture 6" descr="C:\Users\Direktor\OneDrive\2016 in\5 PPT in PROSPEKTI\HIQ\logoti in pravila\HIQ logotyp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425916"/>
            <a:ext cx="626951" cy="3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66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22643</TotalTime>
  <Words>2254</Words>
  <Application>Microsoft Office PowerPoint</Application>
  <PresentationFormat>Widescreen</PresentationFormat>
  <Paragraphs>480</Paragraphs>
  <Slides>36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Segoe UI</vt:lpstr>
      <vt:lpstr>Segoe UI Semibold</vt:lpstr>
      <vt:lpstr>Times New Roman</vt:lpstr>
      <vt:lpstr>Wingdings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Robotina d.o.o.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Andrej Pasek</dc:creator>
  <cp:lastModifiedBy>Devid Palcic</cp:lastModifiedBy>
  <cp:revision>320</cp:revision>
  <cp:lastPrinted>2015-06-08T05:38:38Z</cp:lastPrinted>
  <dcterms:created xsi:type="dcterms:W3CDTF">2014-04-08T14:01:18Z</dcterms:created>
  <dcterms:modified xsi:type="dcterms:W3CDTF">2017-12-28T05:32:40Z</dcterms:modified>
</cp:coreProperties>
</file>